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326" r:id="rId2"/>
    <p:sldId id="358" r:id="rId3"/>
    <p:sldId id="349" r:id="rId4"/>
    <p:sldId id="344" r:id="rId5"/>
    <p:sldId id="372" r:id="rId6"/>
    <p:sldId id="360" r:id="rId7"/>
    <p:sldId id="369" r:id="rId8"/>
    <p:sldId id="373" r:id="rId9"/>
    <p:sldId id="374" r:id="rId10"/>
    <p:sldId id="375" r:id="rId11"/>
    <p:sldId id="377" r:id="rId12"/>
    <p:sldId id="354" r:id="rId13"/>
    <p:sldId id="371" r:id="rId14"/>
    <p:sldId id="350" r:id="rId15"/>
    <p:sldId id="355" r:id="rId16"/>
    <p:sldId id="347" r:id="rId17"/>
    <p:sldId id="352" r:id="rId18"/>
    <p:sldId id="356" r:id="rId19"/>
    <p:sldId id="362" r:id="rId20"/>
    <p:sldId id="359" r:id="rId21"/>
    <p:sldId id="357" r:id="rId22"/>
  </p:sldIdLst>
  <p:sldSz cx="12192000" cy="6858000"/>
  <p:notesSz cx="6858000" cy="9144000"/>
  <p:embeddedFontLst>
    <p:embeddedFont>
      <p:font typeface="나눔스퀘어" panose="020B0600000101010101" pitchFamily="50" charset="-127"/>
      <p:regular r:id="rId24"/>
    </p:embeddedFont>
    <p:embeddedFont>
      <p:font typeface="나눔스퀘어 Bold" panose="020B0600000101010101" pitchFamily="50" charset="-127"/>
      <p:bold r:id="rId25"/>
    </p:embeddedFont>
    <p:embeddedFont>
      <p:font typeface="나눔스퀘어 ExtraBold" panose="020B0600000101010101" pitchFamily="50" charset="-127"/>
      <p:bold r:id="rId26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3465"/>
    <a:srgbClr val="4AADC5"/>
    <a:srgbClr val="0D7EB8"/>
    <a:srgbClr val="FAFA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o-KR" altLang="ko-KR" sz="1800" dirty="0">
                <a:effectLst/>
              </a:rPr>
              <a:t>폐기물 처리방법의 연도별 변화추이</a:t>
            </a:r>
            <a:endParaRPr lang="ko-KR" altLang="ko-KR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매립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2014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8.8000000000000007</c:v>
                </c:pt>
                <c:pt idx="1">
                  <c:v>9.1</c:v>
                </c:pt>
                <c:pt idx="2">
                  <c:v>8.4</c:v>
                </c:pt>
                <c:pt idx="3">
                  <c:v>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FC8-422E-B02E-8E071EDD349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소각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2014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6</c:v>
                </c:pt>
                <c:pt idx="1">
                  <c:v>5.8</c:v>
                </c:pt>
                <c:pt idx="2">
                  <c:v>5.8</c:v>
                </c:pt>
                <c:pt idx="3">
                  <c:v>5.8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C8-422E-B02E-8E071EDD34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재활용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2014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84.4</c:v>
                </c:pt>
                <c:pt idx="1">
                  <c:v>84.8</c:v>
                </c:pt>
                <c:pt idx="2">
                  <c:v>85.7</c:v>
                </c:pt>
                <c:pt idx="3">
                  <c:v>86.4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FC8-422E-B02E-8E071EDD349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해역배출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2014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0.8</c:v>
                </c:pt>
                <c:pt idx="1">
                  <c:v>0.3</c:v>
                </c:pt>
                <c:pt idx="2">
                  <c:v>0.1</c:v>
                </c:pt>
                <c:pt idx="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FC8-422E-B02E-8E071EDD34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8243856"/>
        <c:axId val="508244176"/>
      </c:lineChart>
      <c:catAx>
        <c:axId val="50824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08244176"/>
        <c:crosses val="autoZero"/>
        <c:auto val="1"/>
        <c:lblAlgn val="ctr"/>
        <c:lblOffset val="100"/>
        <c:noMultiLvlLbl val="0"/>
      </c:catAx>
      <c:valAx>
        <c:axId val="508244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50824385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OECD </a:t>
            </a:r>
            <a:r>
              <a:rPr lang="ko-KR" sz="1600" dirty="0"/>
              <a:t>국가 중 재활용률 상위 </a:t>
            </a:r>
            <a:r>
              <a:rPr lang="en-US" sz="1600" dirty="0"/>
              <a:t>10</a:t>
            </a:r>
            <a:r>
              <a:rPr lang="ko-KR" sz="1600" dirty="0"/>
              <a:t>개 나라</a:t>
            </a: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25621414346141924"/>
          <c:y val="0.11363189718509462"/>
          <c:w val="0.66495576108200205"/>
          <c:h val="0.7571804091093945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recycle rate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Iceland</c:v>
                </c:pt>
                <c:pt idx="1">
                  <c:v>Luxembourg</c:v>
                </c:pt>
                <c:pt idx="2">
                  <c:v>Netherlands</c:v>
                </c:pt>
                <c:pt idx="3">
                  <c:v>Sweden</c:v>
                </c:pt>
                <c:pt idx="4">
                  <c:v>Switzerland</c:v>
                </c:pt>
                <c:pt idx="5">
                  <c:v>Belgium</c:v>
                </c:pt>
                <c:pt idx="6">
                  <c:v>Austria</c:v>
                </c:pt>
                <c:pt idx="7">
                  <c:v>Slovenia</c:v>
                </c:pt>
                <c:pt idx="8">
                  <c:v>South Korea</c:v>
                </c:pt>
                <c:pt idx="9">
                  <c:v>Germany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0.45</c:v>
                </c:pt>
                <c:pt idx="1">
                  <c:v>0.48</c:v>
                </c:pt>
                <c:pt idx="2">
                  <c:v>0.5</c:v>
                </c:pt>
                <c:pt idx="3">
                  <c:v>0.5</c:v>
                </c:pt>
                <c:pt idx="4">
                  <c:v>0.51</c:v>
                </c:pt>
                <c:pt idx="5">
                  <c:v>0.55000000000000004</c:v>
                </c:pt>
                <c:pt idx="6">
                  <c:v>0.57999999999999996</c:v>
                </c:pt>
                <c:pt idx="7">
                  <c:v>0.57999999999999996</c:v>
                </c:pt>
                <c:pt idx="8">
                  <c:v>0.59</c:v>
                </c:pt>
                <c:pt idx="9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98-4902-9BF5-26BC564378F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7994368"/>
        <c:axId val="202358784"/>
      </c:barChart>
      <c:catAx>
        <c:axId val="4799436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2358784"/>
        <c:crosses val="autoZero"/>
        <c:auto val="1"/>
        <c:lblAlgn val="ctr"/>
        <c:lblOffset val="100"/>
        <c:noMultiLvlLbl val="0"/>
      </c:catAx>
      <c:valAx>
        <c:axId val="202358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799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921BE-6C73-4B07-83B8-D765F58AE73C}" type="datetimeFigureOut">
              <a:rPr lang="ko-KR" altLang="en-US" smtClean="0"/>
              <a:t>2019-08-28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2AEC3-4171-4171-8ED6-7A787A5AC5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832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cutnews.co.kr/news/5159798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superbin.co.kr/new/contents/product.php" TargetMode="External"/><Relationship Id="rId5" Type="http://schemas.openxmlformats.org/officeDocument/2006/relationships/hyperlink" Target="http://benefit.is/17832" TargetMode="External"/><Relationship Id="rId4" Type="http://schemas.openxmlformats.org/officeDocument/2006/relationships/hyperlink" Target="https://brunch.co.kr/@hangganread/121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ko-KR" dirty="0">
                <a:hlinkClick r:id="rId3"/>
              </a:rPr>
              <a:t>https://www.nocutnews.co.kr/news/5159798</a:t>
            </a:r>
            <a:endParaRPr lang="en-US" altLang="ko-KR" dirty="0"/>
          </a:p>
          <a:p>
            <a:pPr marL="171450" marR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ko-KR" dirty="0">
                <a:hlinkClick r:id="rId4"/>
              </a:rPr>
              <a:t>https://brunch.co.kr/@hangganread/121</a:t>
            </a:r>
            <a:endParaRPr lang="en-US" altLang="ko-KR" dirty="0"/>
          </a:p>
          <a:p>
            <a:pPr marL="171450" marR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ko-KR" dirty="0">
                <a:hlinkClick r:id="rId5"/>
              </a:rPr>
              <a:t>http://benefit.is/17832</a:t>
            </a:r>
            <a:endParaRPr lang="en-US" altLang="ko-KR" dirty="0"/>
          </a:p>
          <a:p>
            <a:pPr marL="171450" marR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ko-KR" dirty="0">
                <a:hlinkClick r:id="rId6"/>
              </a:rPr>
              <a:t>http://www.superbin.co.kr/new/contents/product.php</a:t>
            </a:r>
            <a:endParaRPr lang="en-US" altLang="ko-KR" dirty="0"/>
          </a:p>
          <a:p>
            <a:pPr marL="171450" marR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ko-KR" dirty="0"/>
              <a:t>https://youtu.be/0XQtHSY4cCE?t=213</a:t>
            </a:r>
          </a:p>
          <a:p>
            <a:pPr marL="171450" marR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altLang="ko-KR" dirty="0"/>
          </a:p>
          <a:p>
            <a:pPr marL="171450" indent="-171450">
              <a:buFontTx/>
              <a:buChar char="-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79FDF-CD11-4E3D-AF5C-6F7F18E17A04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1413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969712-EE44-4AC9-A042-503E2FF93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74D99BC-4028-45AA-87CF-4BF9413E5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E8F1394-4E5E-4B1B-9558-F14E91BB7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80F-5906-4267-8594-42CC24F1C74C}" type="datetimeFigureOut">
              <a:rPr lang="ko-KR" altLang="en-US" smtClean="0"/>
              <a:t>2019-08-28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0AC6DB-E9B0-4DFB-A6F6-328ABE06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C0CFBDA-8102-4F23-ADB2-7584F7C0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C58-CDBE-4818-95F6-07A11134FF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16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533371-14CD-4B7B-AA83-A73F1E83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14C31C0-6FC2-4F7A-BD12-D414F214B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018B7CE-AAE5-44B3-8C8F-D075EBE0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80F-5906-4267-8594-42CC24F1C74C}" type="datetimeFigureOut">
              <a:rPr lang="ko-KR" altLang="en-US" smtClean="0"/>
              <a:t>2019-08-28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C4CEBD3-7DA6-4A66-9C9B-BFE38ED0D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50DFE7F-E1BE-4E7A-AC9D-05E6F9192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C58-CDBE-4818-95F6-07A11134FF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729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66C1544-8768-4830-8EE4-B0150FB88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1BF8FCD-2507-4D30-B253-14E3CEB81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68B09B1-CADE-4642-B771-AD5406259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80F-5906-4267-8594-42CC24F1C74C}" type="datetimeFigureOut">
              <a:rPr lang="ko-KR" altLang="en-US" smtClean="0"/>
              <a:t>2019-08-28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0AFA26D-890E-429C-999D-87C6AE45E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7F7B44E-E5E6-47ED-9815-544C5CB4A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C58-CDBE-4818-95F6-07A11134FF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4317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모서리가 둥근 직사각형 34">
            <a:extLst>
              <a:ext uri="{FF2B5EF4-FFF2-40B4-BE49-F238E27FC236}">
                <a16:creationId xmlns:a16="http://schemas.microsoft.com/office/drawing/2014/main" id="{AF5BC50B-8598-4670-9B1C-045816AC1D5F}"/>
              </a:ext>
            </a:extLst>
          </p:cNvPr>
          <p:cNvSpPr/>
          <p:nvPr userDrawn="1"/>
        </p:nvSpPr>
        <p:spPr>
          <a:xfrm>
            <a:off x="0" y="4439377"/>
            <a:ext cx="12192000" cy="2607088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177800" dist="88900" dir="2700000" sx="98000" sy="98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ko-KR" altLang="en-US" sz="7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BC4B5A23-C81F-4AF5-A748-1D1EE9350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23031"/>
            <a:ext cx="9144000" cy="1186931"/>
          </a:xfrm>
          <a:prstGeom prst="rect">
            <a:avLst/>
          </a:prstGeom>
        </p:spPr>
        <p:txBody>
          <a:bodyPr anchor="b"/>
          <a:lstStyle>
            <a:lvl1pPr algn="ctr">
              <a:defRPr lang="ko-KR" altLang="en-US" sz="4400" b="1" kern="12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C005B73-604A-4AB5-8137-DDC71FB76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C4FA27B5-0F0F-431C-AE3D-74B1B6F1C8C7}" type="datetimeFigureOut">
              <a:rPr lang="ko-KR" altLang="en-US" smtClean="0"/>
              <a:pPr/>
              <a:t>2019-08-28</a:t>
            </a:fld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561B83-F1A6-46DA-BD34-3B375CB3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5D878A70-FB77-4F9B-8311-4FBED7F04F1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B373589F-37EC-49F1-AF3B-3A92AD1B39BA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3273" y="0"/>
            <a:ext cx="1" cy="1668256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8BEE50D-48C2-4A59-B4B8-ED3E5B6A47F5}"/>
              </a:ext>
            </a:extLst>
          </p:cNvPr>
          <p:cNvCxnSpPr/>
          <p:nvPr userDrawn="1"/>
        </p:nvCxnSpPr>
        <p:spPr>
          <a:xfrm flipH="1">
            <a:off x="6096000" y="5087505"/>
            <a:ext cx="10607" cy="194258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7">
            <a:extLst>
              <a:ext uri="{FF2B5EF4-FFF2-40B4-BE49-F238E27FC236}">
                <a16:creationId xmlns:a16="http://schemas.microsoft.com/office/drawing/2014/main" id="{853AA05A-A18C-479F-A68E-650898A5DA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4" y="405503"/>
            <a:ext cx="1943100" cy="42862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7AF5A64-494B-4D42-BB5C-9C72B1124E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6" b="92958" l="667" r="97238">
                        <a14:foregroundMark x1="4476" y1="10915" x2="4476" y2="10915"/>
                        <a14:foregroundMark x1="667" y1="6690" x2="667" y2="6690"/>
                        <a14:foregroundMark x1="12952" y1="92958" x2="12952" y2="92958"/>
                        <a14:foregroundMark x1="36952" y1="27817" x2="36952" y2="27817"/>
                        <a14:foregroundMark x1="44000" y1="25000" x2="44000" y2="25000"/>
                        <a14:foregroundMark x1="57905" y1="23592" x2="57905" y2="23592"/>
                        <a14:foregroundMark x1="73810" y1="17606" x2="73810" y2="17606"/>
                        <a14:foregroundMark x1="83619" y1="19014" x2="83619" y2="19014"/>
                        <a14:foregroundMark x1="82476" y1="45423" x2="82476" y2="45423"/>
                        <a14:foregroundMark x1="93524" y1="49296" x2="93524" y2="49296"/>
                        <a14:foregroundMark x1="97238" y1="44014" x2="97238" y2="44014"/>
                        <a14:foregroundMark x1="29333" y1="76056" x2="29333" y2="76056"/>
                        <a14:foregroundMark x1="37143" y1="75000" x2="37143" y2="75000"/>
                        <a14:foregroundMark x1="41238" y1="72183" x2="41238" y2="72183"/>
                        <a14:foregroundMark x1="43905" y1="76408" x2="43905" y2="76408"/>
                        <a14:foregroundMark x1="50667" y1="76761" x2="50667" y2="76761"/>
                        <a14:foregroundMark x1="49238" y1="69014" x2="49238" y2="69014"/>
                        <a14:foregroundMark x1="56286" y1="74296" x2="56286" y2="74296"/>
                        <a14:foregroundMark x1="62286" y1="71479" x2="62286" y2="71479"/>
                        <a14:foregroundMark x1="68190" y1="73592" x2="68190" y2="73592"/>
                        <a14:foregroundMark x1="70381" y1="67606" x2="70381" y2="67606"/>
                        <a14:foregroundMark x1="75429" y1="73592" x2="75429" y2="73592"/>
                        <a14:foregroundMark x1="79524" y1="74648" x2="79524" y2="74648"/>
                        <a14:foregroundMark x1="85810" y1="76408" x2="85810" y2="76408"/>
                        <a14:foregroundMark x1="88667" y1="70070" x2="88667" y2="70070"/>
                        <a14:foregroundMark x1="91905" y1="68310" x2="91905" y2="68310"/>
                        <a14:foregroundMark x1="96952" y1="74648" x2="96952" y2="74648"/>
                        <a14:backgroundMark x1="49619" y1="75352" x2="49619" y2="75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27" y="405503"/>
            <a:ext cx="2303959" cy="62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9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30C9BF2-0B4C-4ED1-BF62-D271AF890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138EE13-72D3-44B4-83F8-1E5E27C69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90827B4-AEBD-4E66-9B1C-A1AE77D8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80F-5906-4267-8594-42CC24F1C74C}" type="datetimeFigureOut">
              <a:rPr lang="ko-KR" altLang="en-US" smtClean="0"/>
              <a:t>2019-08-28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AE24D53-E5E7-41EB-BD56-16E9EB4CA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062A13F-DB74-4D83-A533-90E4122A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C58-CDBE-4818-95F6-07A11134FF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419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BE9CE2-8126-4DC9-AB17-CE963C251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F2F501-0DBD-4D93-88B7-79CFEE6C1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DC2FCA8-0ED3-4BF4-8694-4E5F43565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80F-5906-4267-8594-42CC24F1C74C}" type="datetimeFigureOut">
              <a:rPr lang="ko-KR" altLang="en-US" smtClean="0"/>
              <a:t>2019-08-28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7421359-F5CF-403E-90C0-032F6D2C4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A344D51-B4CA-425D-8B39-E5A64916A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C58-CDBE-4818-95F6-07A11134FF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7773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798F66-E731-4E09-A9BF-F54D251B3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537D4B8-0C24-42E7-BD41-1F855A2D1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14F82A-8E01-4463-A0A2-023C82E5B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E60D6E6-9708-4055-BD01-05C72FEC8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80F-5906-4267-8594-42CC24F1C74C}" type="datetimeFigureOut">
              <a:rPr lang="ko-KR" altLang="en-US" smtClean="0"/>
              <a:t>2019-08-28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E5E7735-032D-42EC-A62C-7CE891DEB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FBCAD0B-249A-4093-942D-79CF9B0D4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C58-CDBE-4818-95F6-07A11134FF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265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27B664-6670-442E-8D3A-E2A467491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D5CF1E0-4A57-4DB5-9D09-B7951C768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055C983-D29A-4E76-8CD0-2CE99B4CB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B697CE4-F64E-454F-8249-F7D3CA93D2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4B84A1B-8F11-4F39-9723-6D2ED95DE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D7EA485-CE92-4449-A101-9EEBE34EF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80F-5906-4267-8594-42CC24F1C74C}" type="datetimeFigureOut">
              <a:rPr lang="ko-KR" altLang="en-US" smtClean="0"/>
              <a:t>2019-08-28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A0BA7BC-2D40-466B-9E8E-652A1BC98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2859439-B919-45FD-9E94-F4EA6EAB5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C58-CDBE-4818-95F6-07A11134FF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662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A5AAD6-A222-4950-ACB1-7CF80E05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92DDF80-662A-4208-848D-30866D723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80F-5906-4267-8594-42CC24F1C74C}" type="datetimeFigureOut">
              <a:rPr lang="ko-KR" altLang="en-US" smtClean="0"/>
              <a:t>2019-08-28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1A8E857-9667-4291-9292-63974DCAB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DA35D8D-11C0-4CB9-B84A-A991979A0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C58-CDBE-4818-95F6-07A11134FF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537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18A925A-3F7F-4B1C-94E6-D74821EC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80F-5906-4267-8594-42CC24F1C74C}" type="datetimeFigureOut">
              <a:rPr lang="ko-KR" altLang="en-US" smtClean="0"/>
              <a:t>2019-08-28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7072B83-16E1-444B-AEFE-D3749E23D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A87482E-4268-4CAF-B1CD-40CC747E7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C58-CDBE-4818-95F6-07A11134FF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16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D51941-85AC-40F2-B6B7-EC4FEB5CC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71F889E-ED05-4842-B582-C4A5F5801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1877CBC-688A-4EB4-B1C7-BFB006E1B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7C19FFC-AB05-4565-878B-1488ACC40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80F-5906-4267-8594-42CC24F1C74C}" type="datetimeFigureOut">
              <a:rPr lang="ko-KR" altLang="en-US" smtClean="0"/>
              <a:t>2019-08-28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DBE931E-96B0-475C-B2B3-4BC9A782B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C9E6EE5-B180-4D4E-93E2-94E341F8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C58-CDBE-4818-95F6-07A11134FF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2208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D1C77FD-CC46-4E96-9F9E-0200DB3B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507EAB1-58F8-41C8-94E2-31C495374C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027C14F-0719-4101-B7FB-4B0CD1A9F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33AA317-F504-4A0F-BC3D-744FE90AF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80F-5906-4267-8594-42CC24F1C74C}" type="datetimeFigureOut">
              <a:rPr lang="ko-KR" altLang="en-US" smtClean="0"/>
              <a:t>2019-08-28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4585EC9-A04A-42B0-A255-C1E679D19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CF3C630-4EF3-4B48-B73B-4335F41B7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5C58-CDBE-4818-95F6-07A11134FF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332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BD87065-0B5B-40FE-88F1-08D02F5C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4C7641-90A8-4B4A-A0A7-BDE6590FE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F315166-04E2-472F-885F-3ABBBDC5D1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A080F-5906-4267-8594-42CC24F1C74C}" type="datetimeFigureOut">
              <a:rPr lang="ko-KR" altLang="en-US" smtClean="0"/>
              <a:t>2019-08-28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51C1624-71CD-4749-A7DE-D535D5AB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98B940-5F2E-4C58-8DD1-78AE8E273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E5C58-CDBE-4818-95F6-07A11134FF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95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F9ED887E-42D3-41A1-9B3E-F76E070DAAEA}"/>
              </a:ext>
            </a:extLst>
          </p:cNvPr>
          <p:cNvSpPr txBox="1">
            <a:spLocks/>
          </p:cNvSpPr>
          <p:nvPr/>
        </p:nvSpPr>
        <p:spPr>
          <a:xfrm>
            <a:off x="0" y="2467982"/>
            <a:ext cx="12281647" cy="11869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lang="ko-KR" altLang="en-US" sz="4400" b="1" kern="12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6600" dirty="0">
                <a:solidFill>
                  <a:schemeClr val="tx2">
                    <a:lumMod val="50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Deep-Cycle</a:t>
            </a:r>
            <a:endParaRPr lang="en-US" sz="6600" dirty="0">
              <a:solidFill>
                <a:schemeClr val="tx2">
                  <a:lumMod val="50000"/>
                </a:schemeClr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900204F-3095-4132-B65A-C04AE82B5982}"/>
              </a:ext>
            </a:extLst>
          </p:cNvPr>
          <p:cNvSpPr/>
          <p:nvPr/>
        </p:nvSpPr>
        <p:spPr>
          <a:xfrm>
            <a:off x="0" y="4383741"/>
            <a:ext cx="12192000" cy="2671483"/>
          </a:xfrm>
          <a:prstGeom prst="rect">
            <a:avLst/>
          </a:prstGeom>
          <a:solidFill>
            <a:srgbClr val="08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90F33-AB88-44C4-A46F-5842E8EB6D49}"/>
              </a:ext>
            </a:extLst>
          </p:cNvPr>
          <p:cNvSpPr txBox="1"/>
          <p:nvPr/>
        </p:nvSpPr>
        <p:spPr>
          <a:xfrm>
            <a:off x="7641440" y="5740709"/>
            <a:ext cx="4368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0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빅데이터 청년인재 고려대학교 </a:t>
            </a:r>
            <a:r>
              <a:rPr lang="en-US" altLang="ko-KR" sz="20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– 4</a:t>
            </a:r>
            <a:r>
              <a:rPr lang="ko-KR" altLang="en-US" sz="20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조</a:t>
            </a: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68AB6BA5-30BA-4558-BB5C-65E230B36B04}"/>
              </a:ext>
            </a:extLst>
          </p:cNvPr>
          <p:cNvCxnSpPr>
            <a:cxnSpLocks/>
          </p:cNvCxnSpPr>
          <p:nvPr/>
        </p:nvCxnSpPr>
        <p:spPr>
          <a:xfrm>
            <a:off x="6096000" y="4894729"/>
            <a:ext cx="0" cy="2160495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0C84019-085E-4933-9EFE-7AD2C48B5106}"/>
              </a:ext>
            </a:extLst>
          </p:cNvPr>
          <p:cNvSpPr txBox="1"/>
          <p:nvPr/>
        </p:nvSpPr>
        <p:spPr>
          <a:xfrm>
            <a:off x="6606994" y="6206874"/>
            <a:ext cx="540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000" dirty="0" err="1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박정운</a:t>
            </a:r>
            <a:r>
              <a:rPr lang="ko-KR" altLang="en-US" sz="20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2000" dirty="0" err="1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박채림</a:t>
            </a:r>
            <a:r>
              <a:rPr lang="ko-KR" altLang="en-US" sz="20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2000" dirty="0" err="1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심재준</a:t>
            </a:r>
            <a:r>
              <a:rPr lang="ko-KR" altLang="en-US" sz="20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2000" dirty="0" err="1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황준식</a:t>
            </a:r>
            <a:r>
              <a:rPr lang="ko-KR" altLang="en-US" sz="20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2000" dirty="0" err="1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정효희</a:t>
            </a:r>
            <a:r>
              <a:rPr lang="ko-KR" altLang="en-US" sz="20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2000" dirty="0" err="1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박현종</a:t>
            </a:r>
            <a:r>
              <a:rPr lang="ko-KR" altLang="en-US" sz="20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838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73E7DD4-4E54-421D-831B-3F18513783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8F9B0E1B-C627-4DFD-A965-30B0118B653F}"/>
              </a:ext>
            </a:extLst>
          </p:cNvPr>
          <p:cNvSpPr/>
          <p:nvPr/>
        </p:nvSpPr>
        <p:spPr>
          <a:xfrm>
            <a:off x="1232093" y="2366371"/>
            <a:ext cx="2159929" cy="222164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AB8AD215-0F7A-4787-9B30-E93111793C13}"/>
              </a:ext>
            </a:extLst>
          </p:cNvPr>
          <p:cNvSpPr/>
          <p:nvPr/>
        </p:nvSpPr>
        <p:spPr>
          <a:xfrm>
            <a:off x="4939941" y="2366370"/>
            <a:ext cx="2159929" cy="2221643"/>
          </a:xfrm>
          <a:prstGeom prst="ellipse">
            <a:avLst/>
          </a:prstGeom>
          <a:solidFill>
            <a:srgbClr val="08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42319747-6521-4593-A26D-C27BCBD96CC8}"/>
              </a:ext>
            </a:extLst>
          </p:cNvPr>
          <p:cNvSpPr/>
          <p:nvPr/>
        </p:nvSpPr>
        <p:spPr>
          <a:xfrm>
            <a:off x="8647789" y="2366371"/>
            <a:ext cx="2159929" cy="222164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EB0D154-96F5-4AEF-B111-B7453A94F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51" y="2879569"/>
            <a:ext cx="1284806" cy="128480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EBFBB12-E962-48C0-BEC0-F62A202502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305" y="2793574"/>
            <a:ext cx="1285076" cy="1285076"/>
          </a:xfrm>
          <a:prstGeom prst="rect">
            <a:avLst/>
          </a:prstGeom>
        </p:spPr>
      </p:pic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C613FE56-E9EC-45B0-825E-8A007527E0D6}"/>
              </a:ext>
            </a:extLst>
          </p:cNvPr>
          <p:cNvSpPr/>
          <p:nvPr/>
        </p:nvSpPr>
        <p:spPr>
          <a:xfrm>
            <a:off x="3618201" y="3340846"/>
            <a:ext cx="1095561" cy="33063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DFA7B330-829D-4A31-AC44-40F63FC53F6A}"/>
              </a:ext>
            </a:extLst>
          </p:cNvPr>
          <p:cNvSpPr/>
          <p:nvPr/>
        </p:nvSpPr>
        <p:spPr>
          <a:xfrm>
            <a:off x="7326049" y="3340845"/>
            <a:ext cx="1095561" cy="33063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BAD34C-4110-492C-AFF5-BE4458499B03}"/>
              </a:ext>
            </a:extLst>
          </p:cNvPr>
          <p:cNvSpPr txBox="1"/>
          <p:nvPr/>
        </p:nvSpPr>
        <p:spPr>
          <a:xfrm>
            <a:off x="1770016" y="4669120"/>
            <a:ext cx="1084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6459C-D175-4CA8-890E-8D25F0B75793}"/>
              </a:ext>
            </a:extLst>
          </p:cNvPr>
          <p:cNvSpPr txBox="1"/>
          <p:nvPr/>
        </p:nvSpPr>
        <p:spPr>
          <a:xfrm>
            <a:off x="5451322" y="4659080"/>
            <a:ext cx="1084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선별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71628A-4B7A-4415-AFE0-6D56E0198D71}"/>
              </a:ext>
            </a:extLst>
          </p:cNvPr>
          <p:cNvSpPr txBox="1"/>
          <p:nvPr/>
        </p:nvSpPr>
        <p:spPr>
          <a:xfrm>
            <a:off x="9116526" y="4664543"/>
            <a:ext cx="1222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처리</a:t>
            </a:r>
          </a:p>
        </p:txBody>
      </p:sp>
      <p:pic>
        <p:nvPicPr>
          <p:cNvPr id="4" name="그림 3" descr="벡터그래픽이(가) 표시된 사진&#10;&#10;자동 생성된 설명">
            <a:extLst>
              <a:ext uri="{FF2B5EF4-FFF2-40B4-BE49-F238E27FC236}">
                <a16:creationId xmlns:a16="http://schemas.microsoft.com/office/drawing/2014/main" id="{AE00765D-A2E8-46E4-B564-3FA632780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25" y="2793574"/>
            <a:ext cx="1350676" cy="1350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D43432-CE18-49C4-8FA6-C6757E5D9AA3}"/>
              </a:ext>
            </a:extLst>
          </p:cNvPr>
          <p:cNvSpPr txBox="1"/>
          <p:nvPr/>
        </p:nvSpPr>
        <p:spPr>
          <a:xfrm>
            <a:off x="1478356" y="578373"/>
            <a:ext cx="415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프로젝트 배경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5E20A739-F05F-45B1-A791-1941258C7A11}"/>
              </a:ext>
            </a:extLst>
          </p:cNvPr>
          <p:cNvSpPr/>
          <p:nvPr/>
        </p:nvSpPr>
        <p:spPr>
          <a:xfrm>
            <a:off x="0" y="394031"/>
            <a:ext cx="490194" cy="802472"/>
          </a:xfrm>
          <a:prstGeom prst="rect">
            <a:avLst/>
          </a:prstGeom>
          <a:solidFill>
            <a:srgbClr val="0834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8AEA76-58D0-4ECF-B2C4-2C7771AB2EE9}"/>
              </a:ext>
            </a:extLst>
          </p:cNvPr>
          <p:cNvSpPr txBox="1"/>
          <p:nvPr/>
        </p:nvSpPr>
        <p:spPr>
          <a:xfrm>
            <a:off x="509524" y="314333"/>
            <a:ext cx="1159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01</a:t>
            </a:r>
            <a:endParaRPr lang="ko-KR" altLang="en-US" sz="6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9" name="화살표: U자형 18">
            <a:extLst>
              <a:ext uri="{FF2B5EF4-FFF2-40B4-BE49-F238E27FC236}">
                <a16:creationId xmlns:a16="http://schemas.microsoft.com/office/drawing/2014/main" id="{FF3BC73B-B71F-48A0-9AAC-245E4C8EAF42}"/>
              </a:ext>
            </a:extLst>
          </p:cNvPr>
          <p:cNvSpPr/>
          <p:nvPr/>
        </p:nvSpPr>
        <p:spPr>
          <a:xfrm>
            <a:off x="2187434" y="1836559"/>
            <a:ext cx="3756165" cy="52981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370EEC-98F2-4446-BE99-28A8A10C2D0E}"/>
              </a:ext>
            </a:extLst>
          </p:cNvPr>
          <p:cNvSpPr txBox="1"/>
          <p:nvPr/>
        </p:nvSpPr>
        <p:spPr>
          <a:xfrm>
            <a:off x="3621692" y="1374894"/>
            <a:ext cx="1084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60%</a:t>
            </a:r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화살표: U자형 23">
            <a:extLst>
              <a:ext uri="{FF2B5EF4-FFF2-40B4-BE49-F238E27FC236}">
                <a16:creationId xmlns:a16="http://schemas.microsoft.com/office/drawing/2014/main" id="{C60BFC49-AE05-4940-97BA-2F21A39D1C17}"/>
              </a:ext>
            </a:extLst>
          </p:cNvPr>
          <p:cNvSpPr/>
          <p:nvPr/>
        </p:nvSpPr>
        <p:spPr>
          <a:xfrm>
            <a:off x="6019905" y="1857007"/>
            <a:ext cx="3832472" cy="52981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BD0A3D-880E-4E88-8F61-FC867F882E04}"/>
              </a:ext>
            </a:extLst>
          </p:cNvPr>
          <p:cNvSpPr txBox="1"/>
          <p:nvPr/>
        </p:nvSpPr>
        <p:spPr>
          <a:xfrm>
            <a:off x="7491987" y="1395342"/>
            <a:ext cx="1084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60%</a:t>
            </a:r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8" name="화살표: 오른쪽 27">
            <a:extLst>
              <a:ext uri="{FF2B5EF4-FFF2-40B4-BE49-F238E27FC236}">
                <a16:creationId xmlns:a16="http://schemas.microsoft.com/office/drawing/2014/main" id="{9F61D66B-C12E-4305-A267-275E90197891}"/>
              </a:ext>
            </a:extLst>
          </p:cNvPr>
          <p:cNvSpPr/>
          <p:nvPr/>
        </p:nvSpPr>
        <p:spPr>
          <a:xfrm>
            <a:off x="1546674" y="5225756"/>
            <a:ext cx="9098651" cy="44615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537A40-6F1F-47BF-A123-08C77EC6AD83}"/>
              </a:ext>
            </a:extLst>
          </p:cNvPr>
          <p:cNvSpPr txBox="1"/>
          <p:nvPr/>
        </p:nvSpPr>
        <p:spPr>
          <a:xfrm>
            <a:off x="3873701" y="5671907"/>
            <a:ext cx="423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현 재활용률 </a:t>
            </a:r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36%</a:t>
            </a:r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719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89621E-A1B7-4339-9EF8-9D23926A2756}"/>
              </a:ext>
            </a:extLst>
          </p:cNvPr>
          <p:cNvSpPr txBox="1"/>
          <p:nvPr/>
        </p:nvSpPr>
        <p:spPr>
          <a:xfrm>
            <a:off x="509524" y="2782669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</a:t>
            </a:r>
            <a:r>
              <a:rPr lang="ko-KR" altLang="en-US" sz="36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선별할 필요 없이 분리배출을 잘 한다면</a:t>
            </a:r>
            <a:r>
              <a:rPr lang="en-US" altLang="ko-KR" sz="36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? </a:t>
            </a:r>
            <a:endParaRPr lang="ko-KR" altLang="en-US" sz="3600" b="1" dirty="0">
              <a:solidFill>
                <a:srgbClr val="083465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EAA0E9-DADA-42B5-BDC1-CED93D63A05B}"/>
              </a:ext>
            </a:extLst>
          </p:cNvPr>
          <p:cNvSpPr txBox="1"/>
          <p:nvPr/>
        </p:nvSpPr>
        <p:spPr>
          <a:xfrm>
            <a:off x="1478356" y="578373"/>
            <a:ext cx="4402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프로젝트 배경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47964F98-5BED-4BDD-81DF-143311CA19E7}"/>
              </a:ext>
            </a:extLst>
          </p:cNvPr>
          <p:cNvSpPr/>
          <p:nvPr/>
        </p:nvSpPr>
        <p:spPr>
          <a:xfrm>
            <a:off x="0" y="394031"/>
            <a:ext cx="490194" cy="802472"/>
          </a:xfrm>
          <a:prstGeom prst="rect">
            <a:avLst/>
          </a:prstGeom>
          <a:solidFill>
            <a:srgbClr val="0834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01173D-D005-4C17-BC87-9FFDFA829822}"/>
              </a:ext>
            </a:extLst>
          </p:cNvPr>
          <p:cNvSpPr txBox="1"/>
          <p:nvPr/>
        </p:nvSpPr>
        <p:spPr>
          <a:xfrm>
            <a:off x="509524" y="314333"/>
            <a:ext cx="1159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01</a:t>
            </a:r>
            <a:endParaRPr lang="ko-KR" altLang="en-US" sz="6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792A6A-9D14-4B30-93FF-28ED294D094A}"/>
              </a:ext>
            </a:extLst>
          </p:cNvPr>
          <p:cNvSpPr txBox="1"/>
          <p:nvPr/>
        </p:nvSpPr>
        <p:spPr>
          <a:xfrm>
            <a:off x="1669021" y="1843395"/>
            <a:ext cx="15322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Q</a:t>
            </a:r>
            <a:endParaRPr lang="ko-KR" altLang="en-US" sz="115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FEF7A6-FE6B-4858-A9E0-CF6D8B7E9737}"/>
              </a:ext>
            </a:extLst>
          </p:cNvPr>
          <p:cNvSpPr txBox="1"/>
          <p:nvPr/>
        </p:nvSpPr>
        <p:spPr>
          <a:xfrm>
            <a:off x="509524" y="4658876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. </a:t>
            </a:r>
            <a:r>
              <a:rPr lang="ko-KR" altLang="en-US" sz="3600" b="1" dirty="0" err="1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딥러닝을</a:t>
            </a:r>
            <a:r>
              <a:rPr lang="ko-KR" altLang="en-US" sz="3600" b="1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활용한 분리배출 정보 제공 시스템</a:t>
            </a:r>
            <a:endParaRPr lang="en-US" altLang="ko-KR" sz="3600" b="1" dirty="0">
              <a:solidFill>
                <a:srgbClr val="C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19930F-428D-4A81-8B52-AE7A20B68EB2}"/>
              </a:ext>
            </a:extLst>
          </p:cNvPr>
          <p:cNvSpPr txBox="1"/>
          <p:nvPr/>
        </p:nvSpPr>
        <p:spPr>
          <a:xfrm>
            <a:off x="1286495" y="3799312"/>
            <a:ext cx="15322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solidFill>
                  <a:srgbClr val="C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A</a:t>
            </a:r>
            <a:endParaRPr lang="ko-KR" altLang="en-US" sz="11500" dirty="0">
              <a:solidFill>
                <a:srgbClr val="C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031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4B3066D-06BE-40EC-9D15-4F49EC45D4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6D435CE-1FC8-4E5F-8813-6ED214A5771D}"/>
              </a:ext>
            </a:extLst>
          </p:cNvPr>
          <p:cNvSpPr/>
          <p:nvPr/>
        </p:nvSpPr>
        <p:spPr>
          <a:xfrm>
            <a:off x="2701975" y="2590469"/>
            <a:ext cx="6788050" cy="1358157"/>
          </a:xfrm>
          <a:prstGeom prst="rect">
            <a:avLst/>
          </a:prstGeom>
          <a:solidFill>
            <a:srgbClr val="08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>
            <a:extLst>
              <a:ext uri="{FF2B5EF4-FFF2-40B4-BE49-F238E27FC236}">
                <a16:creationId xmlns:a16="http://schemas.microsoft.com/office/drawing/2014/main" id="{F7B9C150-CCBC-4C59-ACE8-48F1C2F612A9}"/>
              </a:ext>
            </a:extLst>
          </p:cNvPr>
          <p:cNvSpPr/>
          <p:nvPr/>
        </p:nvSpPr>
        <p:spPr>
          <a:xfrm rot="5400000">
            <a:off x="2476255" y="2538606"/>
            <a:ext cx="829244" cy="933617"/>
          </a:xfrm>
          <a:prstGeom prst="rtTriangle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각 삼각형 8">
            <a:extLst>
              <a:ext uri="{FF2B5EF4-FFF2-40B4-BE49-F238E27FC236}">
                <a16:creationId xmlns:a16="http://schemas.microsoft.com/office/drawing/2014/main" id="{744E07BE-D388-4DF6-95DE-60117DDD6C4B}"/>
              </a:ext>
            </a:extLst>
          </p:cNvPr>
          <p:cNvSpPr/>
          <p:nvPr/>
        </p:nvSpPr>
        <p:spPr>
          <a:xfrm rot="16200000">
            <a:off x="2751759" y="2558614"/>
            <a:ext cx="556142" cy="655712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40A2E-21D7-4AC0-B57D-7078F86EA594}"/>
              </a:ext>
            </a:extLst>
          </p:cNvPr>
          <p:cNvSpPr txBox="1"/>
          <p:nvPr/>
        </p:nvSpPr>
        <p:spPr>
          <a:xfrm>
            <a:off x="2701976" y="2955347"/>
            <a:ext cx="678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데이터 수집 및 </a:t>
            </a:r>
            <a:r>
              <a:rPr lang="ko-KR" altLang="en-US" sz="3600" b="1" dirty="0" err="1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전처리</a:t>
            </a:r>
            <a:endParaRPr lang="ko-KR" altLang="en-US" sz="36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9806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>
            <a:extLst>
              <a:ext uri="{FF2B5EF4-FFF2-40B4-BE49-F238E27FC236}">
                <a16:creationId xmlns:a16="http://schemas.microsoft.com/office/drawing/2014/main" id="{52EFD721-E3E0-44B6-8707-6DFC9884BA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7E59D-77CA-4E19-B8B7-32B34D9AE165}"/>
              </a:ext>
            </a:extLst>
          </p:cNvPr>
          <p:cNvSpPr txBox="1"/>
          <p:nvPr/>
        </p:nvSpPr>
        <p:spPr>
          <a:xfrm>
            <a:off x="1478355" y="578373"/>
            <a:ext cx="4976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데이터 수집 및 </a:t>
            </a:r>
            <a:r>
              <a:rPr lang="ko-KR" altLang="en-US" sz="3600" b="1" dirty="0" err="1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전처리</a:t>
            </a:r>
            <a:endParaRPr lang="ko-KR" altLang="en-US" sz="3600" b="1" dirty="0">
              <a:solidFill>
                <a:srgbClr val="083465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955ED8C-845E-4404-BDD2-1A884D1A052C}"/>
              </a:ext>
            </a:extLst>
          </p:cNvPr>
          <p:cNvSpPr/>
          <p:nvPr/>
        </p:nvSpPr>
        <p:spPr>
          <a:xfrm>
            <a:off x="0" y="394031"/>
            <a:ext cx="490194" cy="802472"/>
          </a:xfrm>
          <a:prstGeom prst="rect">
            <a:avLst/>
          </a:prstGeom>
          <a:solidFill>
            <a:srgbClr val="0834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F74F2-6C36-436D-B5FD-0B48FE9D8CE6}"/>
              </a:ext>
            </a:extLst>
          </p:cNvPr>
          <p:cNvSpPr txBox="1"/>
          <p:nvPr/>
        </p:nvSpPr>
        <p:spPr>
          <a:xfrm>
            <a:off x="509524" y="314333"/>
            <a:ext cx="1159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02</a:t>
            </a:r>
            <a:endParaRPr lang="ko-KR" altLang="en-US" sz="6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D984C1DD-B5E4-41BF-A3A2-3B919083F175}"/>
              </a:ext>
            </a:extLst>
          </p:cNvPr>
          <p:cNvSpPr/>
          <p:nvPr/>
        </p:nvSpPr>
        <p:spPr>
          <a:xfrm>
            <a:off x="1449843" y="1803077"/>
            <a:ext cx="2490962" cy="262548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C6CBF2-E1FC-4E9B-9FAF-CACADD596830}"/>
              </a:ext>
            </a:extLst>
          </p:cNvPr>
          <p:cNvSpPr txBox="1"/>
          <p:nvPr/>
        </p:nvSpPr>
        <p:spPr>
          <a:xfrm>
            <a:off x="1449843" y="2050313"/>
            <a:ext cx="2490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데이터 수집</a:t>
            </a:r>
          </a:p>
        </p:txBody>
      </p: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F8ADA5B5-ED84-45C8-94D2-BE6D3B9C616C}"/>
              </a:ext>
            </a:extLst>
          </p:cNvPr>
          <p:cNvSpPr/>
          <p:nvPr/>
        </p:nvSpPr>
        <p:spPr>
          <a:xfrm>
            <a:off x="4846098" y="1803077"/>
            <a:ext cx="2490962" cy="262548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149D67-89ED-4559-B57B-4085875E1701}"/>
              </a:ext>
            </a:extLst>
          </p:cNvPr>
          <p:cNvSpPr txBox="1"/>
          <p:nvPr/>
        </p:nvSpPr>
        <p:spPr>
          <a:xfrm>
            <a:off x="4846098" y="2050313"/>
            <a:ext cx="2490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필터링</a:t>
            </a:r>
            <a:endParaRPr lang="en-US" altLang="ko-KR" sz="2000" b="1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877D28C1-77FC-4A4B-A476-61223FAC16B4}"/>
              </a:ext>
            </a:extLst>
          </p:cNvPr>
          <p:cNvSpPr/>
          <p:nvPr/>
        </p:nvSpPr>
        <p:spPr>
          <a:xfrm>
            <a:off x="8212164" y="1828913"/>
            <a:ext cx="2490962" cy="2625488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448263-5304-4147-B271-D5FF653D8C06}"/>
              </a:ext>
            </a:extLst>
          </p:cNvPr>
          <p:cNvSpPr txBox="1"/>
          <p:nvPr/>
        </p:nvSpPr>
        <p:spPr>
          <a:xfrm>
            <a:off x="8212164" y="2071667"/>
            <a:ext cx="2490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Annotation</a:t>
            </a:r>
          </a:p>
        </p:txBody>
      </p:sp>
      <p:sp>
        <p:nvSpPr>
          <p:cNvPr id="50" name="화살표: 갈매기형 수장 49">
            <a:extLst>
              <a:ext uri="{FF2B5EF4-FFF2-40B4-BE49-F238E27FC236}">
                <a16:creationId xmlns:a16="http://schemas.microsoft.com/office/drawing/2014/main" id="{07D34488-A282-4ED5-BC8B-8113CCB34EAE}"/>
              </a:ext>
            </a:extLst>
          </p:cNvPr>
          <p:cNvSpPr/>
          <p:nvPr/>
        </p:nvSpPr>
        <p:spPr>
          <a:xfrm>
            <a:off x="4141739" y="2898321"/>
            <a:ext cx="502025" cy="593754"/>
          </a:xfrm>
          <a:prstGeom prst="chevron">
            <a:avLst>
              <a:gd name="adj" fmla="val 5735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4" name="화살표: 갈매기형 수장 53">
            <a:extLst>
              <a:ext uri="{FF2B5EF4-FFF2-40B4-BE49-F238E27FC236}">
                <a16:creationId xmlns:a16="http://schemas.microsoft.com/office/drawing/2014/main" id="{96DC76E9-B57B-479D-BE59-E63295E0F9EB}"/>
              </a:ext>
            </a:extLst>
          </p:cNvPr>
          <p:cNvSpPr/>
          <p:nvPr/>
        </p:nvSpPr>
        <p:spPr>
          <a:xfrm>
            <a:off x="7523827" y="2898321"/>
            <a:ext cx="502025" cy="593754"/>
          </a:xfrm>
          <a:prstGeom prst="chevron">
            <a:avLst>
              <a:gd name="adj" fmla="val 57358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왼쪽 중괄호 7">
            <a:extLst>
              <a:ext uri="{FF2B5EF4-FFF2-40B4-BE49-F238E27FC236}">
                <a16:creationId xmlns:a16="http://schemas.microsoft.com/office/drawing/2014/main" id="{4B03E350-AC4A-47C1-9199-3B4D8B061580}"/>
              </a:ext>
            </a:extLst>
          </p:cNvPr>
          <p:cNvSpPr/>
          <p:nvPr/>
        </p:nvSpPr>
        <p:spPr>
          <a:xfrm rot="16200000">
            <a:off x="5900433" y="1699514"/>
            <a:ext cx="365270" cy="8247071"/>
          </a:xfrm>
          <a:prstGeom prst="leftBrace">
            <a:avLst>
              <a:gd name="adj1" fmla="val 564450"/>
              <a:gd name="adj2" fmla="val 50000"/>
            </a:avLst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왼쪽 중괄호 57">
            <a:extLst>
              <a:ext uri="{FF2B5EF4-FFF2-40B4-BE49-F238E27FC236}">
                <a16:creationId xmlns:a16="http://schemas.microsoft.com/office/drawing/2014/main" id="{C3B107F1-3DB5-4367-A6EE-53F70B0D5DB3}"/>
              </a:ext>
            </a:extLst>
          </p:cNvPr>
          <p:cNvSpPr/>
          <p:nvPr/>
        </p:nvSpPr>
        <p:spPr>
          <a:xfrm rot="16200000">
            <a:off x="5900433" y="1377375"/>
            <a:ext cx="365270" cy="8526079"/>
          </a:xfrm>
          <a:prstGeom prst="leftBrace">
            <a:avLst>
              <a:gd name="adj1" fmla="val 564450"/>
              <a:gd name="adj2" fmla="val 50000"/>
            </a:avLst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34453A9-4A83-44C8-9B56-9EB37D802600}"/>
              </a:ext>
            </a:extLst>
          </p:cNvPr>
          <p:cNvSpPr txBox="1"/>
          <p:nvPr/>
        </p:nvSpPr>
        <p:spPr>
          <a:xfrm>
            <a:off x="0" y="618832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083465"/>
                </a:solidFill>
              </a:rPr>
              <a:t>Dataset</a:t>
            </a:r>
            <a:endParaRPr lang="ko-KR" altLang="en-US" sz="3600" b="1" dirty="0">
              <a:solidFill>
                <a:srgbClr val="083465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D648EB9-F315-4B24-B944-1AA803B6E3E8}"/>
              </a:ext>
            </a:extLst>
          </p:cNvPr>
          <p:cNvSpPr txBox="1"/>
          <p:nvPr/>
        </p:nvSpPr>
        <p:spPr>
          <a:xfrm>
            <a:off x="1449842" y="4516700"/>
            <a:ext cx="24909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크롤링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및 직접 수집</a:t>
            </a:r>
            <a:endParaRPr lang="en-US" altLang="ko-KR" sz="1600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키워드 </a:t>
            </a:r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60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1600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600" dirty="0">
                <a:solidFill>
                  <a:srgbClr val="C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데이터 </a:t>
            </a:r>
            <a:r>
              <a:rPr lang="en-US" altLang="ko-KR" sz="1600" dirty="0">
                <a:solidFill>
                  <a:srgbClr val="C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3.5</a:t>
            </a:r>
            <a:r>
              <a:rPr lang="ko-KR" altLang="en-US" sz="1600" dirty="0">
                <a:solidFill>
                  <a:srgbClr val="C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만개</a:t>
            </a:r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1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911259A-7FF8-4A63-85FD-156416FC4D36}"/>
              </a:ext>
            </a:extLst>
          </p:cNvPr>
          <p:cNvSpPr txBox="1"/>
          <p:nvPr/>
        </p:nvSpPr>
        <p:spPr>
          <a:xfrm>
            <a:off x="4846098" y="4472149"/>
            <a:ext cx="24909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검색어 유관 이미지 </a:t>
            </a:r>
            <a:endParaRPr lang="en-US" altLang="ko-KR" sz="1600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직접 선별 </a:t>
            </a:r>
            <a:endParaRPr lang="en-US" altLang="ko-KR" sz="1600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1600" dirty="0">
                <a:solidFill>
                  <a:srgbClr val="C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데이터 </a:t>
            </a:r>
            <a:r>
              <a:rPr lang="en-US" altLang="ko-KR" sz="1600" dirty="0">
                <a:solidFill>
                  <a:srgbClr val="C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3,436</a:t>
            </a:r>
            <a:r>
              <a:rPr lang="ko-KR" altLang="en-US" sz="1600" dirty="0">
                <a:solidFill>
                  <a:srgbClr val="C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 </a:t>
            </a:r>
            <a:endParaRPr lang="en-US" altLang="ko-KR" sz="1600" dirty="0">
              <a:solidFill>
                <a:srgbClr val="C0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3061D8F-4CDF-49BE-8640-88D51F32F9A0}"/>
              </a:ext>
            </a:extLst>
          </p:cNvPr>
          <p:cNvSpPr txBox="1"/>
          <p:nvPr/>
        </p:nvSpPr>
        <p:spPr>
          <a:xfrm>
            <a:off x="8212165" y="4506543"/>
            <a:ext cx="2490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VGG Image annotator</a:t>
            </a:r>
          </a:p>
          <a:p>
            <a:pPr algn="ctr"/>
            <a:r>
              <a:rPr lang="en-US" altLang="ko-KR" sz="1600" dirty="0">
                <a:solidFill>
                  <a:srgbClr val="C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Segmentation : 5,774</a:t>
            </a:r>
            <a:r>
              <a:rPr lang="ko-KR" altLang="en-US" sz="1600" dirty="0">
                <a:solidFill>
                  <a:srgbClr val="C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</a:t>
            </a:r>
            <a:r>
              <a:rPr lang="en-US" altLang="ko-KR" sz="1600" dirty="0">
                <a:solidFill>
                  <a:srgbClr val="C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600" dirty="0">
                <a:solidFill>
                  <a:srgbClr val="C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en-US" altLang="ko-KR" sz="1600" dirty="0">
              <a:solidFill>
                <a:srgbClr val="C0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B592EDD-A54A-4A46-8023-475B570D5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441" y="2697659"/>
            <a:ext cx="1177200" cy="11772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1663FB5-FCAB-451F-B0E5-A0EC109F2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57" y="2725453"/>
            <a:ext cx="1175799" cy="117579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074B097-D860-4782-9251-4CA411B68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579" y="2724752"/>
            <a:ext cx="1177200" cy="11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94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2F2C5D5C-11A2-4FE5-B9D0-4F8718F7AC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4C880-18B0-4A1C-86CA-CB7FAD9F27DC}"/>
              </a:ext>
            </a:extLst>
          </p:cNvPr>
          <p:cNvSpPr txBox="1"/>
          <p:nvPr/>
        </p:nvSpPr>
        <p:spPr>
          <a:xfrm>
            <a:off x="976365" y="1594036"/>
            <a:ext cx="2860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083465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Augmentation</a:t>
            </a:r>
            <a:endParaRPr lang="ko-KR" altLang="en-US" sz="3600" b="1" dirty="0">
              <a:solidFill>
                <a:srgbClr val="083465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8" name="그림 7" descr="병, 벽, 실내이(가) 표시된 사진&#10;&#10;자동 생성된 설명">
            <a:extLst>
              <a:ext uri="{FF2B5EF4-FFF2-40B4-BE49-F238E27FC236}">
                <a16:creationId xmlns:a16="http://schemas.microsoft.com/office/drawing/2014/main" id="{12F91ACF-6100-4E62-A986-436CE5663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6"/>
          <a:stretch/>
        </p:blipFill>
        <p:spPr>
          <a:xfrm>
            <a:off x="778898" y="2441556"/>
            <a:ext cx="2355098" cy="2244268"/>
          </a:xfrm>
          <a:prstGeom prst="rect">
            <a:avLst/>
          </a:prstGeom>
        </p:spPr>
      </p:pic>
      <p:pic>
        <p:nvPicPr>
          <p:cNvPr id="11" name="그림 10" descr="병, 벽, 실내, 사람이(가) 표시된 사진&#10;&#10;자동 생성된 설명">
            <a:extLst>
              <a:ext uri="{FF2B5EF4-FFF2-40B4-BE49-F238E27FC236}">
                <a16:creationId xmlns:a16="http://schemas.microsoft.com/office/drawing/2014/main" id="{9FF18B11-4E1A-413C-9F96-37E59060F2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9"/>
          <a:stretch/>
        </p:blipFill>
        <p:spPr>
          <a:xfrm>
            <a:off x="3482983" y="2441556"/>
            <a:ext cx="2371362" cy="2244268"/>
          </a:xfrm>
          <a:prstGeom prst="rect">
            <a:avLst/>
          </a:prstGeom>
        </p:spPr>
      </p:pic>
      <p:pic>
        <p:nvPicPr>
          <p:cNvPr id="13" name="그림 12" descr="병, 벽, 실내, 다음이(가) 표시된 사진&#10;&#10;자동 생성된 설명">
            <a:extLst>
              <a:ext uri="{FF2B5EF4-FFF2-40B4-BE49-F238E27FC236}">
                <a16:creationId xmlns:a16="http://schemas.microsoft.com/office/drawing/2014/main" id="{A9E32884-38AC-48A2-A055-27CC3F24F1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6"/>
          <a:stretch/>
        </p:blipFill>
        <p:spPr>
          <a:xfrm>
            <a:off x="8922504" y="2441779"/>
            <a:ext cx="2355096" cy="2241190"/>
          </a:xfrm>
          <a:prstGeom prst="rect">
            <a:avLst/>
          </a:prstGeom>
        </p:spPr>
      </p:pic>
      <p:pic>
        <p:nvPicPr>
          <p:cNvPr id="14" name="그림 13" descr="병, 벽, 실내, 사람이(가) 표시된 사진&#10;&#10;자동 생성된 설명">
            <a:extLst>
              <a:ext uri="{FF2B5EF4-FFF2-40B4-BE49-F238E27FC236}">
                <a16:creationId xmlns:a16="http://schemas.microsoft.com/office/drawing/2014/main" id="{18851267-7B2C-4766-8F2F-1F1D830DA3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9"/>
          <a:stretch/>
        </p:blipFill>
        <p:spPr>
          <a:xfrm rot="10800000">
            <a:off x="6202155" y="2441556"/>
            <a:ext cx="2371360" cy="2244268"/>
          </a:xfrm>
          <a:prstGeom prst="rect">
            <a:avLst/>
          </a:prstGeom>
        </p:spPr>
      </p:pic>
      <p:sp>
        <p:nvSpPr>
          <p:cNvPr id="24" name="내용 개체 틀 2">
            <a:extLst>
              <a:ext uri="{FF2B5EF4-FFF2-40B4-BE49-F238E27FC236}">
                <a16:creationId xmlns:a16="http://schemas.microsoft.com/office/drawing/2014/main" id="{BB3B3A0B-D053-4725-A351-E8D2DE93C1E6}"/>
              </a:ext>
            </a:extLst>
          </p:cNvPr>
          <p:cNvSpPr txBox="1">
            <a:spLocks/>
          </p:cNvSpPr>
          <p:nvPr/>
        </p:nvSpPr>
        <p:spPr>
          <a:xfrm>
            <a:off x="509525" y="5149712"/>
            <a:ext cx="2287463" cy="4801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ko-KR" dirty="0"/>
          </a:p>
        </p:txBody>
      </p:sp>
      <p:sp>
        <p:nvSpPr>
          <p:cNvPr id="25" name="내용 개체 틀 2">
            <a:extLst>
              <a:ext uri="{FF2B5EF4-FFF2-40B4-BE49-F238E27FC236}">
                <a16:creationId xmlns:a16="http://schemas.microsoft.com/office/drawing/2014/main" id="{482C74A2-3FE3-4A5C-A854-09B14B2BAB00}"/>
              </a:ext>
            </a:extLst>
          </p:cNvPr>
          <p:cNvSpPr txBox="1">
            <a:spLocks/>
          </p:cNvSpPr>
          <p:nvPr/>
        </p:nvSpPr>
        <p:spPr>
          <a:xfrm>
            <a:off x="3477267" y="4823892"/>
            <a:ext cx="2377076" cy="5782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Vertical Flip</a:t>
            </a:r>
          </a:p>
        </p:txBody>
      </p:sp>
      <p:sp>
        <p:nvSpPr>
          <p:cNvPr id="29" name="내용 개체 틀 2">
            <a:extLst>
              <a:ext uri="{FF2B5EF4-FFF2-40B4-BE49-F238E27FC236}">
                <a16:creationId xmlns:a16="http://schemas.microsoft.com/office/drawing/2014/main" id="{9874E167-C257-4B59-A821-0F00A28262D3}"/>
              </a:ext>
            </a:extLst>
          </p:cNvPr>
          <p:cNvSpPr txBox="1">
            <a:spLocks/>
          </p:cNvSpPr>
          <p:nvPr/>
        </p:nvSpPr>
        <p:spPr>
          <a:xfrm>
            <a:off x="6196440" y="4833740"/>
            <a:ext cx="2377076" cy="5782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Horizontal Flip</a:t>
            </a:r>
          </a:p>
        </p:txBody>
      </p:sp>
      <p:sp>
        <p:nvSpPr>
          <p:cNvPr id="30" name="내용 개체 틀 2">
            <a:extLst>
              <a:ext uri="{FF2B5EF4-FFF2-40B4-BE49-F238E27FC236}">
                <a16:creationId xmlns:a16="http://schemas.microsoft.com/office/drawing/2014/main" id="{C7CD3A70-303A-49C8-9FAF-6DB81AC6EE1F}"/>
              </a:ext>
            </a:extLst>
          </p:cNvPr>
          <p:cNvSpPr txBox="1">
            <a:spLocks/>
          </p:cNvSpPr>
          <p:nvPr/>
        </p:nvSpPr>
        <p:spPr>
          <a:xfrm>
            <a:off x="8957370" y="4833740"/>
            <a:ext cx="2371360" cy="5782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Grayscale</a:t>
            </a:r>
          </a:p>
        </p:txBody>
      </p:sp>
      <p:sp>
        <p:nvSpPr>
          <p:cNvPr id="34" name="내용 개체 틀 2">
            <a:extLst>
              <a:ext uri="{FF2B5EF4-FFF2-40B4-BE49-F238E27FC236}">
                <a16:creationId xmlns:a16="http://schemas.microsoft.com/office/drawing/2014/main" id="{51DC5F3E-9759-414E-B7D6-3CF295824BAF}"/>
              </a:ext>
            </a:extLst>
          </p:cNvPr>
          <p:cNvSpPr txBox="1">
            <a:spLocks/>
          </p:cNvSpPr>
          <p:nvPr/>
        </p:nvSpPr>
        <p:spPr>
          <a:xfrm>
            <a:off x="778898" y="4852993"/>
            <a:ext cx="2377076" cy="5782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Original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B72EA1-EAAD-4E30-9B71-589F8CED5855}"/>
              </a:ext>
            </a:extLst>
          </p:cNvPr>
          <p:cNvSpPr txBox="1"/>
          <p:nvPr/>
        </p:nvSpPr>
        <p:spPr>
          <a:xfrm>
            <a:off x="0" y="5425622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083465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데이터 </a:t>
            </a:r>
            <a:r>
              <a:rPr lang="en-US" altLang="ko-KR" sz="2800" b="1" dirty="0">
                <a:solidFill>
                  <a:srgbClr val="083465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: 3,436*4 = 13,856</a:t>
            </a:r>
          </a:p>
          <a:p>
            <a:pPr algn="ctr"/>
            <a:r>
              <a:rPr lang="en-US" altLang="ko-KR" sz="2800" b="1" dirty="0">
                <a:solidFill>
                  <a:srgbClr val="083465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Segmentation : 5,774*4 = 23,096</a:t>
            </a:r>
            <a:endParaRPr lang="ko-KR" altLang="en-US" sz="3600" b="1" dirty="0">
              <a:solidFill>
                <a:srgbClr val="083465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719E02-C72E-49E7-9345-E98E3E636554}"/>
              </a:ext>
            </a:extLst>
          </p:cNvPr>
          <p:cNvSpPr txBox="1"/>
          <p:nvPr/>
        </p:nvSpPr>
        <p:spPr>
          <a:xfrm>
            <a:off x="1478355" y="578373"/>
            <a:ext cx="4976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데이터 수집 </a:t>
            </a:r>
            <a:r>
              <a:rPr lang="ko-KR" altLang="en-US" sz="3600" b="1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및 </a:t>
            </a:r>
            <a:r>
              <a:rPr lang="ko-KR" altLang="en-US" sz="3600" b="1" dirty="0" err="1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전처리</a:t>
            </a:r>
            <a:endParaRPr lang="ko-KR" altLang="en-US" sz="3600" b="1" dirty="0">
              <a:solidFill>
                <a:srgbClr val="083465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74513F4-D88D-4548-86CF-290B78D9F76A}"/>
              </a:ext>
            </a:extLst>
          </p:cNvPr>
          <p:cNvSpPr/>
          <p:nvPr/>
        </p:nvSpPr>
        <p:spPr>
          <a:xfrm>
            <a:off x="0" y="394031"/>
            <a:ext cx="490194" cy="802472"/>
          </a:xfrm>
          <a:prstGeom prst="rect">
            <a:avLst/>
          </a:prstGeom>
          <a:solidFill>
            <a:srgbClr val="0834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7C02C0-7265-42C4-AB30-53CC2D653219}"/>
              </a:ext>
            </a:extLst>
          </p:cNvPr>
          <p:cNvSpPr txBox="1"/>
          <p:nvPr/>
        </p:nvSpPr>
        <p:spPr>
          <a:xfrm>
            <a:off x="509524" y="314333"/>
            <a:ext cx="1159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02</a:t>
            </a:r>
            <a:endParaRPr lang="ko-KR" altLang="en-US" sz="6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6426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4B3066D-06BE-40EC-9D15-4F49EC45D4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DB9FB94-090D-4944-896B-F2CDCD4383D7}"/>
              </a:ext>
            </a:extLst>
          </p:cNvPr>
          <p:cNvSpPr/>
          <p:nvPr/>
        </p:nvSpPr>
        <p:spPr>
          <a:xfrm>
            <a:off x="2701975" y="2590469"/>
            <a:ext cx="6788050" cy="1358157"/>
          </a:xfrm>
          <a:prstGeom prst="rect">
            <a:avLst/>
          </a:prstGeom>
          <a:solidFill>
            <a:srgbClr val="08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>
            <a:extLst>
              <a:ext uri="{FF2B5EF4-FFF2-40B4-BE49-F238E27FC236}">
                <a16:creationId xmlns:a16="http://schemas.microsoft.com/office/drawing/2014/main" id="{86CB52C9-1D9B-49FD-9F34-BB27F22B7F7C}"/>
              </a:ext>
            </a:extLst>
          </p:cNvPr>
          <p:cNvSpPr/>
          <p:nvPr/>
        </p:nvSpPr>
        <p:spPr>
          <a:xfrm rot="5400000">
            <a:off x="2476255" y="2538606"/>
            <a:ext cx="829244" cy="933617"/>
          </a:xfrm>
          <a:prstGeom prst="rtTriangle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각 삼각형 8">
            <a:extLst>
              <a:ext uri="{FF2B5EF4-FFF2-40B4-BE49-F238E27FC236}">
                <a16:creationId xmlns:a16="http://schemas.microsoft.com/office/drawing/2014/main" id="{EF53B845-80F1-48E1-99D3-836C32753ECF}"/>
              </a:ext>
            </a:extLst>
          </p:cNvPr>
          <p:cNvSpPr/>
          <p:nvPr/>
        </p:nvSpPr>
        <p:spPr>
          <a:xfrm rot="16200000">
            <a:off x="2751759" y="2558614"/>
            <a:ext cx="556142" cy="655712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811954-1651-4559-84BF-8B3EE90E772C}"/>
              </a:ext>
            </a:extLst>
          </p:cNvPr>
          <p:cNvSpPr txBox="1"/>
          <p:nvPr/>
        </p:nvSpPr>
        <p:spPr>
          <a:xfrm>
            <a:off x="2701976" y="2955347"/>
            <a:ext cx="678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이미지 분석 모델</a:t>
            </a:r>
            <a:endParaRPr lang="ko-KR" altLang="en-US" sz="36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3205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C1CBB187-6706-4199-A8C8-A62D349BD8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43EE32-4396-405F-98A7-0BEB179D13B6}"/>
              </a:ext>
            </a:extLst>
          </p:cNvPr>
          <p:cNvSpPr txBox="1"/>
          <p:nvPr/>
        </p:nvSpPr>
        <p:spPr>
          <a:xfrm>
            <a:off x="2967319" y="5571741"/>
            <a:ext cx="6660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Faster R-CNN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확장 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=&gt;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Instance Segmentation 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적용</a:t>
            </a:r>
            <a:endParaRPr lang="en-US" altLang="ko-KR" sz="2000" dirty="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- 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RoI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Pooling 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대신 </a:t>
            </a:r>
            <a:r>
              <a:rPr lang="en-US" altLang="ko-K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RoI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Align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사용</a:t>
            </a:r>
            <a:endParaRPr lang="en-US" altLang="ko-KR" sz="2000" dirty="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24C540-8476-4931-94AE-C6D2D82FCA04}"/>
              </a:ext>
            </a:extLst>
          </p:cNvPr>
          <p:cNvSpPr txBox="1"/>
          <p:nvPr/>
        </p:nvSpPr>
        <p:spPr>
          <a:xfrm>
            <a:off x="1478356" y="578373"/>
            <a:ext cx="701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이미지 분석 모델 </a:t>
            </a:r>
            <a:r>
              <a:rPr lang="en-US" altLang="ko-KR" sz="36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: Mask R-CNN</a:t>
            </a:r>
            <a:endParaRPr lang="ko-KR" altLang="en-US" sz="3600" b="1" dirty="0">
              <a:solidFill>
                <a:srgbClr val="083465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1E82EC1-8E1F-4DCA-8FD1-E923739EA668}"/>
              </a:ext>
            </a:extLst>
          </p:cNvPr>
          <p:cNvSpPr/>
          <p:nvPr/>
        </p:nvSpPr>
        <p:spPr>
          <a:xfrm>
            <a:off x="0" y="394031"/>
            <a:ext cx="490194" cy="802472"/>
          </a:xfrm>
          <a:prstGeom prst="rect">
            <a:avLst/>
          </a:prstGeom>
          <a:solidFill>
            <a:srgbClr val="0834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87FC36-0225-48BC-974C-A9CDDEDF26A2}"/>
              </a:ext>
            </a:extLst>
          </p:cNvPr>
          <p:cNvSpPr txBox="1"/>
          <p:nvPr/>
        </p:nvSpPr>
        <p:spPr>
          <a:xfrm>
            <a:off x="509524" y="314333"/>
            <a:ext cx="1159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03</a:t>
            </a:r>
            <a:endParaRPr lang="ko-KR" altLang="en-US" sz="6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EE015AF-16BC-4517-BB34-4640F91C4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0534"/>
            <a:ext cx="12192000" cy="40116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FB052F-A981-465D-97FE-783ED0FB3D42}"/>
              </a:ext>
            </a:extLst>
          </p:cNvPr>
          <p:cNvSpPr txBox="1"/>
          <p:nvPr/>
        </p:nvSpPr>
        <p:spPr>
          <a:xfrm>
            <a:off x="0" y="4978441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&lt;Mask R-CNN 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네트워크 구조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557231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88AE3EAA-364E-4FFF-8800-0899B5643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18" y="2475628"/>
            <a:ext cx="5401175" cy="2837029"/>
          </a:xfrm>
          <a:prstGeom prst="rect">
            <a:avLst/>
          </a:prstGeom>
        </p:spPr>
      </p:pic>
      <p:sp>
        <p:nvSpPr>
          <p:cNvPr id="17" name="순서도: 처리 16">
            <a:extLst>
              <a:ext uri="{FF2B5EF4-FFF2-40B4-BE49-F238E27FC236}">
                <a16:creationId xmlns:a16="http://schemas.microsoft.com/office/drawing/2014/main" id="{F0570C3A-D392-408B-9384-C7DE21D096ED}"/>
              </a:ext>
            </a:extLst>
          </p:cNvPr>
          <p:cNvSpPr/>
          <p:nvPr/>
        </p:nvSpPr>
        <p:spPr>
          <a:xfrm>
            <a:off x="419877" y="2025248"/>
            <a:ext cx="6302188" cy="3608219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id="{4186C3F0-71DF-4176-B775-3FDF043EF06C}"/>
              </a:ext>
            </a:extLst>
          </p:cNvPr>
          <p:cNvSpPr/>
          <p:nvPr/>
        </p:nvSpPr>
        <p:spPr>
          <a:xfrm>
            <a:off x="6971280" y="5809058"/>
            <a:ext cx="523451" cy="524440"/>
          </a:xfrm>
          <a:prstGeom prst="rightArrow">
            <a:avLst/>
          </a:prstGeom>
          <a:solidFill>
            <a:srgbClr val="08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9" descr="병, 테이블, 벽, 하늘이(가) 표시된 사진&#10;&#10;자동 생성된 설명">
            <a:extLst>
              <a:ext uri="{FF2B5EF4-FFF2-40B4-BE49-F238E27FC236}">
                <a16:creationId xmlns:a16="http://schemas.microsoft.com/office/drawing/2014/main" id="{E528931A-A4FB-42F0-804E-54E814A260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2" t="25220" r="12019" b="25890"/>
          <a:stretch/>
        </p:blipFill>
        <p:spPr>
          <a:xfrm>
            <a:off x="7557485" y="2022900"/>
            <a:ext cx="1566691" cy="1749081"/>
          </a:xfrm>
          <a:prstGeom prst="rect">
            <a:avLst/>
          </a:prstGeom>
        </p:spPr>
      </p:pic>
      <p:pic>
        <p:nvPicPr>
          <p:cNvPr id="22" name="그림 21" descr="실내, 병, 앉아있는, 음식이(가) 표시된 사진&#10;&#10;자동 생성된 설명">
            <a:extLst>
              <a:ext uri="{FF2B5EF4-FFF2-40B4-BE49-F238E27FC236}">
                <a16:creationId xmlns:a16="http://schemas.microsoft.com/office/drawing/2014/main" id="{6DB8BDAB-16DD-4C6F-A9B9-F5A3A0F1A0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4" t="17447" r="18070" b="15948"/>
          <a:stretch/>
        </p:blipFill>
        <p:spPr>
          <a:xfrm>
            <a:off x="7557485" y="3885407"/>
            <a:ext cx="1574698" cy="1748060"/>
          </a:xfrm>
          <a:prstGeom prst="rect">
            <a:avLst/>
          </a:prstGeom>
        </p:spPr>
      </p:pic>
      <p:pic>
        <p:nvPicPr>
          <p:cNvPr id="24" name="그림 23" descr="사람, 휴대폰, 하늘, 전화이(가) 표시된 사진&#10;&#10;자동 생성된 설명">
            <a:extLst>
              <a:ext uri="{FF2B5EF4-FFF2-40B4-BE49-F238E27FC236}">
                <a16:creationId xmlns:a16="http://schemas.microsoft.com/office/drawing/2014/main" id="{C86EC7D8-B602-40C2-8A74-8FFE16B361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3" t="4584" r="22388" b="4706"/>
          <a:stretch/>
        </p:blipFill>
        <p:spPr>
          <a:xfrm>
            <a:off x="9282662" y="2025249"/>
            <a:ext cx="2030799" cy="35767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F10F6F-4A32-4368-8B7F-202778A5A3C9}"/>
              </a:ext>
            </a:extLst>
          </p:cNvPr>
          <p:cNvSpPr txBox="1"/>
          <p:nvPr/>
        </p:nvSpPr>
        <p:spPr>
          <a:xfrm>
            <a:off x="431111" y="1494195"/>
            <a:ext cx="6302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이미지 분석 과정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D81697-DD34-4C26-AC02-E5CED50CE60B}"/>
              </a:ext>
            </a:extLst>
          </p:cNvPr>
          <p:cNvSpPr txBox="1"/>
          <p:nvPr/>
        </p:nvSpPr>
        <p:spPr>
          <a:xfrm>
            <a:off x="7557485" y="1526242"/>
            <a:ext cx="3755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이미지 분석 결과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7A51E7-5C13-461E-86BA-05724B649759}"/>
              </a:ext>
            </a:extLst>
          </p:cNvPr>
          <p:cNvSpPr txBox="1"/>
          <p:nvPr/>
        </p:nvSpPr>
        <p:spPr>
          <a:xfrm>
            <a:off x="7503696" y="5889153"/>
            <a:ext cx="4374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분석 결과 기반으로 </a:t>
            </a:r>
            <a:r>
              <a:rPr lang="ko-KR" altLang="en-US" sz="2000" dirty="0">
                <a:solidFill>
                  <a:srgbClr val="C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분리배출 요령 제시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6E580A-654A-4931-A1E0-409338A90002}"/>
              </a:ext>
            </a:extLst>
          </p:cNvPr>
          <p:cNvSpPr txBox="1"/>
          <p:nvPr/>
        </p:nvSpPr>
        <p:spPr>
          <a:xfrm>
            <a:off x="1478356" y="578373"/>
            <a:ext cx="4510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이미지 분석 모델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69174CD-9DC7-43F4-9226-0D9F5B7AF47A}"/>
              </a:ext>
            </a:extLst>
          </p:cNvPr>
          <p:cNvSpPr/>
          <p:nvPr/>
        </p:nvSpPr>
        <p:spPr>
          <a:xfrm>
            <a:off x="0" y="385067"/>
            <a:ext cx="490194" cy="802472"/>
          </a:xfrm>
          <a:prstGeom prst="rect">
            <a:avLst/>
          </a:prstGeom>
          <a:solidFill>
            <a:srgbClr val="0834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B4D23-0D80-47F7-AECB-F65DF774CE13}"/>
              </a:ext>
            </a:extLst>
          </p:cNvPr>
          <p:cNvSpPr txBox="1"/>
          <p:nvPr/>
        </p:nvSpPr>
        <p:spPr>
          <a:xfrm>
            <a:off x="509524" y="305369"/>
            <a:ext cx="1159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03</a:t>
            </a:r>
            <a:endParaRPr lang="ko-KR" altLang="en-US" sz="6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6659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4B3066D-06BE-40EC-9D15-4F49EC45D4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E196164-E85F-40FF-9865-C8A609A7061A}"/>
              </a:ext>
            </a:extLst>
          </p:cNvPr>
          <p:cNvSpPr/>
          <p:nvPr/>
        </p:nvSpPr>
        <p:spPr>
          <a:xfrm>
            <a:off x="2701975" y="2590469"/>
            <a:ext cx="6788050" cy="1358157"/>
          </a:xfrm>
          <a:prstGeom prst="rect">
            <a:avLst/>
          </a:prstGeom>
          <a:solidFill>
            <a:srgbClr val="08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각 삼각형 7">
            <a:extLst>
              <a:ext uri="{FF2B5EF4-FFF2-40B4-BE49-F238E27FC236}">
                <a16:creationId xmlns:a16="http://schemas.microsoft.com/office/drawing/2014/main" id="{6C2261C5-E23F-4FCC-8F5E-2E2D1ADBEE55}"/>
              </a:ext>
            </a:extLst>
          </p:cNvPr>
          <p:cNvSpPr/>
          <p:nvPr/>
        </p:nvSpPr>
        <p:spPr>
          <a:xfrm rot="5400000">
            <a:off x="2476255" y="2538606"/>
            <a:ext cx="829244" cy="933617"/>
          </a:xfrm>
          <a:prstGeom prst="rtTriangle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각 삼각형 8">
            <a:extLst>
              <a:ext uri="{FF2B5EF4-FFF2-40B4-BE49-F238E27FC236}">
                <a16:creationId xmlns:a16="http://schemas.microsoft.com/office/drawing/2014/main" id="{D1B9DD7B-841B-4A3F-BCBA-78E7FDCDD02F}"/>
              </a:ext>
            </a:extLst>
          </p:cNvPr>
          <p:cNvSpPr/>
          <p:nvPr/>
        </p:nvSpPr>
        <p:spPr>
          <a:xfrm rot="16200000">
            <a:off x="2751759" y="2558614"/>
            <a:ext cx="556142" cy="655712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E63006-76B7-490E-9AB6-35123975EFED}"/>
              </a:ext>
            </a:extLst>
          </p:cNvPr>
          <p:cNvSpPr txBox="1"/>
          <p:nvPr/>
        </p:nvSpPr>
        <p:spPr>
          <a:xfrm>
            <a:off x="2701976" y="2955347"/>
            <a:ext cx="678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시연</a:t>
            </a:r>
            <a:endParaRPr lang="ko-KR" altLang="en-US" sz="36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404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4B3066D-06BE-40EC-9D15-4F49EC45D4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5FF8962-1B69-4538-BE9A-A0D46DF6E830}"/>
              </a:ext>
            </a:extLst>
          </p:cNvPr>
          <p:cNvSpPr/>
          <p:nvPr/>
        </p:nvSpPr>
        <p:spPr>
          <a:xfrm>
            <a:off x="2701975" y="2590469"/>
            <a:ext cx="6788050" cy="1358157"/>
          </a:xfrm>
          <a:prstGeom prst="rect">
            <a:avLst/>
          </a:prstGeom>
          <a:solidFill>
            <a:srgbClr val="08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각 삼각형 11">
            <a:extLst>
              <a:ext uri="{FF2B5EF4-FFF2-40B4-BE49-F238E27FC236}">
                <a16:creationId xmlns:a16="http://schemas.microsoft.com/office/drawing/2014/main" id="{9AC12CBC-65F8-467E-ABC1-7F6BC8DC593B}"/>
              </a:ext>
            </a:extLst>
          </p:cNvPr>
          <p:cNvSpPr/>
          <p:nvPr/>
        </p:nvSpPr>
        <p:spPr>
          <a:xfrm rot="5400000">
            <a:off x="2476255" y="2538606"/>
            <a:ext cx="829244" cy="933617"/>
          </a:xfrm>
          <a:prstGeom prst="rtTriangle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각 삼각형 12">
            <a:extLst>
              <a:ext uri="{FF2B5EF4-FFF2-40B4-BE49-F238E27FC236}">
                <a16:creationId xmlns:a16="http://schemas.microsoft.com/office/drawing/2014/main" id="{89F62EC6-9D63-450F-B68B-0F9794A35B6B}"/>
              </a:ext>
            </a:extLst>
          </p:cNvPr>
          <p:cNvSpPr/>
          <p:nvPr/>
        </p:nvSpPr>
        <p:spPr>
          <a:xfrm rot="16200000">
            <a:off x="2751759" y="2558614"/>
            <a:ext cx="556142" cy="655712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D3535D-1CCC-4D03-977E-104579AD1498}"/>
              </a:ext>
            </a:extLst>
          </p:cNvPr>
          <p:cNvSpPr txBox="1"/>
          <p:nvPr/>
        </p:nvSpPr>
        <p:spPr>
          <a:xfrm>
            <a:off x="2701976" y="2955347"/>
            <a:ext cx="678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기대효과 및 발전방향</a:t>
            </a:r>
            <a:endParaRPr lang="ko-KR" altLang="en-US" sz="36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2222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9B40FD1-39A5-49F7-A8B6-8EDA2FDBCE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4B99C83-6495-46B8-8093-A95D62418F1F}"/>
              </a:ext>
            </a:extLst>
          </p:cNvPr>
          <p:cNvSpPr/>
          <p:nvPr/>
        </p:nvSpPr>
        <p:spPr>
          <a:xfrm>
            <a:off x="2474257" y="1"/>
            <a:ext cx="4751293" cy="6857999"/>
          </a:xfrm>
          <a:prstGeom prst="rect">
            <a:avLst/>
          </a:prstGeom>
          <a:solidFill>
            <a:srgbClr val="0834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B6E384-6FAC-4DDA-8578-CBABA257DE05}"/>
              </a:ext>
            </a:extLst>
          </p:cNvPr>
          <p:cNvSpPr txBox="1"/>
          <p:nvPr/>
        </p:nvSpPr>
        <p:spPr>
          <a:xfrm>
            <a:off x="2707094" y="2035454"/>
            <a:ext cx="2753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INDEX</a:t>
            </a:r>
            <a:endParaRPr lang="ko-KR" altLang="en-US" sz="60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EAC2D-8201-4A1B-9418-E54EDFDEF3EC}"/>
              </a:ext>
            </a:extLst>
          </p:cNvPr>
          <p:cNvSpPr txBox="1"/>
          <p:nvPr/>
        </p:nvSpPr>
        <p:spPr>
          <a:xfrm>
            <a:off x="3029823" y="3222380"/>
            <a:ext cx="275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프로젝트 배경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002D549-F006-4FA0-8037-5D692050D172}"/>
              </a:ext>
            </a:extLst>
          </p:cNvPr>
          <p:cNvSpPr/>
          <p:nvPr/>
        </p:nvSpPr>
        <p:spPr>
          <a:xfrm>
            <a:off x="2840039" y="3222379"/>
            <a:ext cx="110627" cy="5232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D5078961-477A-40E5-AAE1-637DEB09D41E}"/>
              </a:ext>
            </a:extLst>
          </p:cNvPr>
          <p:cNvCxnSpPr/>
          <p:nvPr/>
        </p:nvCxnSpPr>
        <p:spPr>
          <a:xfrm>
            <a:off x="2187388" y="0"/>
            <a:ext cx="0" cy="6858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타원 9">
            <a:extLst>
              <a:ext uri="{FF2B5EF4-FFF2-40B4-BE49-F238E27FC236}">
                <a16:creationId xmlns:a16="http://schemas.microsoft.com/office/drawing/2014/main" id="{7026FA64-4025-4ECC-BD9B-0148F4B295F9}"/>
              </a:ext>
            </a:extLst>
          </p:cNvPr>
          <p:cNvSpPr/>
          <p:nvPr/>
        </p:nvSpPr>
        <p:spPr>
          <a:xfrm>
            <a:off x="2057402" y="5504329"/>
            <a:ext cx="264458" cy="250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961E0872-F55A-42C6-ABF5-1041D15F026A}"/>
              </a:ext>
            </a:extLst>
          </p:cNvPr>
          <p:cNvSpPr/>
          <p:nvPr/>
        </p:nvSpPr>
        <p:spPr>
          <a:xfrm>
            <a:off x="2057402" y="4921623"/>
            <a:ext cx="264458" cy="250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DEAAFA2A-AB65-4DA1-ABC0-68B344F0CAC6}"/>
              </a:ext>
            </a:extLst>
          </p:cNvPr>
          <p:cNvSpPr/>
          <p:nvPr/>
        </p:nvSpPr>
        <p:spPr>
          <a:xfrm>
            <a:off x="2057401" y="4343399"/>
            <a:ext cx="264458" cy="250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AEB9E-BC54-4034-9805-805A0E1866F9}"/>
              </a:ext>
            </a:extLst>
          </p:cNvPr>
          <p:cNvSpPr txBox="1"/>
          <p:nvPr/>
        </p:nvSpPr>
        <p:spPr>
          <a:xfrm>
            <a:off x="3029822" y="4081789"/>
            <a:ext cx="3998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데이터 수집 및 </a:t>
            </a:r>
            <a:r>
              <a:rPr lang="ko-KR" altLang="en-US" sz="2800" dirty="0" err="1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전처리</a:t>
            </a:r>
            <a:r>
              <a:rPr lang="ko-KR" altLang="en-US" sz="28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5342BC0E-657B-442E-A40E-C70EE2BE7A8C}"/>
              </a:ext>
            </a:extLst>
          </p:cNvPr>
          <p:cNvSpPr/>
          <p:nvPr/>
        </p:nvSpPr>
        <p:spPr>
          <a:xfrm>
            <a:off x="2840039" y="4081788"/>
            <a:ext cx="110627" cy="5232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BAD356-3D49-4BAA-8401-26FA954F358F}"/>
              </a:ext>
            </a:extLst>
          </p:cNvPr>
          <p:cNvSpPr txBox="1"/>
          <p:nvPr/>
        </p:nvSpPr>
        <p:spPr>
          <a:xfrm>
            <a:off x="3029823" y="4947532"/>
            <a:ext cx="3378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이미지 분석 모델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A954DA2E-1B2F-4717-AA2A-CC8F83D89BDB}"/>
              </a:ext>
            </a:extLst>
          </p:cNvPr>
          <p:cNvSpPr/>
          <p:nvPr/>
        </p:nvSpPr>
        <p:spPr>
          <a:xfrm>
            <a:off x="2840039" y="4947531"/>
            <a:ext cx="110627" cy="5232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9B2B3A-04E1-4BC6-AC3E-FC85AA3A0056}"/>
              </a:ext>
            </a:extLst>
          </p:cNvPr>
          <p:cNvSpPr txBox="1"/>
          <p:nvPr/>
        </p:nvSpPr>
        <p:spPr>
          <a:xfrm>
            <a:off x="3029823" y="5811561"/>
            <a:ext cx="3774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기대효과 및 발전방향</a:t>
            </a:r>
            <a:endParaRPr lang="ko-KR" altLang="en-US" sz="2800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FF2627CA-A120-4372-9D7E-CFF2699F5478}"/>
              </a:ext>
            </a:extLst>
          </p:cNvPr>
          <p:cNvSpPr/>
          <p:nvPr/>
        </p:nvSpPr>
        <p:spPr>
          <a:xfrm>
            <a:off x="2840039" y="5811560"/>
            <a:ext cx="110627" cy="5232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7858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C9EBAA9-7216-4176-8477-A2156A82B8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163EE8-B5E4-4D4F-A06D-785A6611EA7F}"/>
              </a:ext>
            </a:extLst>
          </p:cNvPr>
          <p:cNvSpPr txBox="1"/>
          <p:nvPr/>
        </p:nvSpPr>
        <p:spPr>
          <a:xfrm>
            <a:off x="1478356" y="578373"/>
            <a:ext cx="4725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기대효과 및 발전방향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D53C1993-D282-471E-92A8-C19C5395F851}"/>
              </a:ext>
            </a:extLst>
          </p:cNvPr>
          <p:cNvSpPr/>
          <p:nvPr/>
        </p:nvSpPr>
        <p:spPr>
          <a:xfrm>
            <a:off x="0" y="394031"/>
            <a:ext cx="490194" cy="802472"/>
          </a:xfrm>
          <a:prstGeom prst="rect">
            <a:avLst/>
          </a:prstGeom>
          <a:solidFill>
            <a:srgbClr val="0834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C5573A-4475-43DF-9FBF-F71100202551}"/>
              </a:ext>
            </a:extLst>
          </p:cNvPr>
          <p:cNvSpPr txBox="1"/>
          <p:nvPr/>
        </p:nvSpPr>
        <p:spPr>
          <a:xfrm>
            <a:off x="509524" y="314333"/>
            <a:ext cx="1159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04</a:t>
            </a:r>
            <a:endParaRPr lang="ko-KR" altLang="en-US" sz="6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" name="순서도: 처리 5">
            <a:extLst>
              <a:ext uri="{FF2B5EF4-FFF2-40B4-BE49-F238E27FC236}">
                <a16:creationId xmlns:a16="http://schemas.microsoft.com/office/drawing/2014/main" id="{FC0D0B43-1243-434C-8492-D338CCECAEA0}"/>
              </a:ext>
            </a:extLst>
          </p:cNvPr>
          <p:cNvSpPr/>
          <p:nvPr/>
        </p:nvSpPr>
        <p:spPr>
          <a:xfrm>
            <a:off x="490194" y="2352678"/>
            <a:ext cx="3419702" cy="2385725"/>
          </a:xfrm>
          <a:prstGeom prst="flowChartProcess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순서도: 처리 6">
            <a:extLst>
              <a:ext uri="{FF2B5EF4-FFF2-40B4-BE49-F238E27FC236}">
                <a16:creationId xmlns:a16="http://schemas.microsoft.com/office/drawing/2014/main" id="{4FAAA583-8646-4CEF-A1DE-C1E3E91038E9}"/>
              </a:ext>
            </a:extLst>
          </p:cNvPr>
          <p:cNvSpPr/>
          <p:nvPr/>
        </p:nvSpPr>
        <p:spPr>
          <a:xfrm>
            <a:off x="4393119" y="2352678"/>
            <a:ext cx="3419702" cy="2385725"/>
          </a:xfrm>
          <a:prstGeom prst="flowChartProcess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순서도: 처리 7">
            <a:extLst>
              <a:ext uri="{FF2B5EF4-FFF2-40B4-BE49-F238E27FC236}">
                <a16:creationId xmlns:a16="http://schemas.microsoft.com/office/drawing/2014/main" id="{52B8C443-C89A-4B67-AA56-C03F954C47B4}"/>
              </a:ext>
            </a:extLst>
          </p:cNvPr>
          <p:cNvSpPr/>
          <p:nvPr/>
        </p:nvSpPr>
        <p:spPr>
          <a:xfrm>
            <a:off x="8296044" y="2352678"/>
            <a:ext cx="3419702" cy="2385725"/>
          </a:xfrm>
          <a:prstGeom prst="flowChartProcess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14C808B-8321-4E76-851E-6C63B1EDE947}"/>
              </a:ext>
            </a:extLst>
          </p:cNvPr>
          <p:cNvSpPr/>
          <p:nvPr/>
        </p:nvSpPr>
        <p:spPr>
          <a:xfrm>
            <a:off x="4393118" y="3577382"/>
            <a:ext cx="3419702" cy="1161021"/>
          </a:xfrm>
          <a:prstGeom prst="rect">
            <a:avLst/>
          </a:prstGeom>
          <a:solidFill>
            <a:srgbClr val="08346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7B472FE-17CB-46FA-9293-6EFD7DE6933D}"/>
              </a:ext>
            </a:extLst>
          </p:cNvPr>
          <p:cNvSpPr/>
          <p:nvPr/>
        </p:nvSpPr>
        <p:spPr>
          <a:xfrm>
            <a:off x="8296044" y="3577382"/>
            <a:ext cx="3419702" cy="1161021"/>
          </a:xfrm>
          <a:prstGeom prst="rect">
            <a:avLst/>
          </a:prstGeom>
          <a:solidFill>
            <a:srgbClr val="08346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내용 개체 틀 2">
            <a:extLst>
              <a:ext uri="{FF2B5EF4-FFF2-40B4-BE49-F238E27FC236}">
                <a16:creationId xmlns:a16="http://schemas.microsoft.com/office/drawing/2014/main" id="{51DF77AE-14B7-4475-82B0-C735FA1A263C}"/>
              </a:ext>
            </a:extLst>
          </p:cNvPr>
          <p:cNvSpPr txBox="1">
            <a:spLocks/>
          </p:cNvSpPr>
          <p:nvPr/>
        </p:nvSpPr>
        <p:spPr>
          <a:xfrm>
            <a:off x="490194" y="4947184"/>
            <a:ext cx="3419702" cy="4643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분리배출 요령 교육</a:t>
            </a:r>
            <a:endParaRPr lang="en-US" altLang="ko-KR" sz="2400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0" indent="0" algn="ctr">
              <a:buNone/>
            </a:pP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76207D6C-8486-415A-8054-4072ADC6D6F5}"/>
              </a:ext>
            </a:extLst>
          </p:cNvPr>
          <p:cNvSpPr/>
          <p:nvPr/>
        </p:nvSpPr>
        <p:spPr>
          <a:xfrm>
            <a:off x="509524" y="3563282"/>
            <a:ext cx="3386432" cy="1161021"/>
          </a:xfrm>
          <a:prstGeom prst="rect">
            <a:avLst/>
          </a:prstGeom>
          <a:solidFill>
            <a:srgbClr val="08346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1599ED2-AAD6-4D17-8F54-686F47966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35" y="3710822"/>
            <a:ext cx="865939" cy="865939"/>
          </a:xfrm>
          <a:prstGeom prst="rect">
            <a:avLst/>
          </a:prstGeom>
        </p:spPr>
      </p:pic>
      <p:pic>
        <p:nvPicPr>
          <p:cNvPr id="21" name="그림 20" descr="벡터그래픽이(가) 표시된 사진&#10;&#10;자동 생성된 설명">
            <a:extLst>
              <a:ext uri="{FF2B5EF4-FFF2-40B4-BE49-F238E27FC236}">
                <a16:creationId xmlns:a16="http://schemas.microsoft.com/office/drawing/2014/main" id="{1A5D72A4-1521-459D-BF0F-672E1B5EAB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08" y="3637531"/>
            <a:ext cx="1040722" cy="1040722"/>
          </a:xfrm>
          <a:prstGeom prst="rect">
            <a:avLst/>
          </a:prstGeom>
        </p:spPr>
      </p:pic>
      <p:sp>
        <p:nvSpPr>
          <p:cNvPr id="22" name="내용 개체 틀 2">
            <a:extLst>
              <a:ext uri="{FF2B5EF4-FFF2-40B4-BE49-F238E27FC236}">
                <a16:creationId xmlns:a16="http://schemas.microsoft.com/office/drawing/2014/main" id="{A987CBE0-0D7B-415B-82BD-864861649590}"/>
              </a:ext>
            </a:extLst>
          </p:cNvPr>
          <p:cNvSpPr txBox="1">
            <a:spLocks/>
          </p:cNvSpPr>
          <p:nvPr/>
        </p:nvSpPr>
        <p:spPr>
          <a:xfrm>
            <a:off x="4386149" y="4947184"/>
            <a:ext cx="3419702" cy="4643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선별작업 자동화</a:t>
            </a:r>
            <a:endParaRPr lang="en-US" altLang="ko-KR" sz="2400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내용 개체 틀 2">
            <a:extLst>
              <a:ext uri="{FF2B5EF4-FFF2-40B4-BE49-F238E27FC236}">
                <a16:creationId xmlns:a16="http://schemas.microsoft.com/office/drawing/2014/main" id="{D19DB61B-251B-4508-A806-1A70DF2C3CAB}"/>
              </a:ext>
            </a:extLst>
          </p:cNvPr>
          <p:cNvSpPr txBox="1">
            <a:spLocks/>
          </p:cNvSpPr>
          <p:nvPr/>
        </p:nvSpPr>
        <p:spPr>
          <a:xfrm>
            <a:off x="8184716" y="4947184"/>
            <a:ext cx="3628418" cy="4643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보상을 통한 분리배출 장려</a:t>
            </a:r>
            <a:endParaRPr lang="en-US" altLang="ko-KR" sz="2400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60F2F89-F4C5-42A0-AEC5-C2EAB627AD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620" y="3666516"/>
            <a:ext cx="954550" cy="9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25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1F5D93C-619C-4E42-B154-C8C17E430E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26F82AD-1E76-4833-A0EF-91DF0754F8D1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rgbClr val="0834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412157-98FE-44CB-8D2D-75F96E76357A}"/>
              </a:ext>
            </a:extLst>
          </p:cNvPr>
          <p:cNvSpPr txBox="1"/>
          <p:nvPr/>
        </p:nvSpPr>
        <p:spPr>
          <a:xfrm>
            <a:off x="0" y="2598004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9600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Q&amp;A</a:t>
            </a:r>
            <a:endParaRPr lang="ko-KR" altLang="en-US" sz="96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A415FB-2549-45D6-B74C-B1505F3E3E2C}"/>
              </a:ext>
            </a:extLst>
          </p:cNvPr>
          <p:cNvSpPr txBox="1"/>
          <p:nvPr/>
        </p:nvSpPr>
        <p:spPr>
          <a:xfrm>
            <a:off x="6096000" y="2828836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THANK YOU</a:t>
            </a:r>
            <a:endParaRPr lang="ko-KR" altLang="en-US" sz="7200" dirty="0">
              <a:solidFill>
                <a:srgbClr val="083465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0746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4B3066D-06BE-40EC-9D15-4F49EC45D4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106894E5-543B-424E-9ECE-57DC7A8CC3D1}"/>
              </a:ext>
            </a:extLst>
          </p:cNvPr>
          <p:cNvSpPr/>
          <p:nvPr/>
        </p:nvSpPr>
        <p:spPr>
          <a:xfrm>
            <a:off x="2701975" y="2590469"/>
            <a:ext cx="6788050" cy="1358157"/>
          </a:xfrm>
          <a:prstGeom prst="rect">
            <a:avLst/>
          </a:prstGeom>
          <a:solidFill>
            <a:srgbClr val="08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각 삼각형 61">
            <a:extLst>
              <a:ext uri="{FF2B5EF4-FFF2-40B4-BE49-F238E27FC236}">
                <a16:creationId xmlns:a16="http://schemas.microsoft.com/office/drawing/2014/main" id="{6EECEC68-50BD-44FE-99B4-43DF60AE6A75}"/>
              </a:ext>
            </a:extLst>
          </p:cNvPr>
          <p:cNvSpPr/>
          <p:nvPr/>
        </p:nvSpPr>
        <p:spPr>
          <a:xfrm rot="5400000">
            <a:off x="2476255" y="2538606"/>
            <a:ext cx="829244" cy="933617"/>
          </a:xfrm>
          <a:prstGeom prst="rtTriangle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각 삼각형 62">
            <a:extLst>
              <a:ext uri="{FF2B5EF4-FFF2-40B4-BE49-F238E27FC236}">
                <a16:creationId xmlns:a16="http://schemas.microsoft.com/office/drawing/2014/main" id="{0CDC567A-1194-430A-90DC-6CBB3E33FEDB}"/>
              </a:ext>
            </a:extLst>
          </p:cNvPr>
          <p:cNvSpPr/>
          <p:nvPr/>
        </p:nvSpPr>
        <p:spPr>
          <a:xfrm rot="16200000">
            <a:off x="2751759" y="2558614"/>
            <a:ext cx="556142" cy="655712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56FD40C-6476-40CE-A277-849DC9270E2A}"/>
              </a:ext>
            </a:extLst>
          </p:cNvPr>
          <p:cNvSpPr txBox="1"/>
          <p:nvPr/>
        </p:nvSpPr>
        <p:spPr>
          <a:xfrm>
            <a:off x="2701976" y="2955347"/>
            <a:ext cx="6788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프로젝트 배경</a:t>
            </a:r>
            <a:endParaRPr lang="ko-KR" altLang="en-US" sz="3600" dirty="0"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597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직사각형 34">
            <a:extLst>
              <a:ext uri="{FF2B5EF4-FFF2-40B4-BE49-F238E27FC236}">
                <a16:creationId xmlns:a16="http://schemas.microsoft.com/office/drawing/2014/main" id="{D2E748F8-AD3B-4217-B957-78661037F688}"/>
              </a:ext>
            </a:extLst>
          </p:cNvPr>
          <p:cNvSpPr/>
          <p:nvPr/>
        </p:nvSpPr>
        <p:spPr>
          <a:xfrm>
            <a:off x="0" y="-35683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83F291CD-BF02-4367-AE54-015DA7882943}"/>
              </a:ext>
            </a:extLst>
          </p:cNvPr>
          <p:cNvSpPr/>
          <p:nvPr/>
        </p:nvSpPr>
        <p:spPr>
          <a:xfrm>
            <a:off x="1019429" y="1584451"/>
            <a:ext cx="6182650" cy="48157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EA836F-F29B-4E34-8316-F4E123AAB937}"/>
              </a:ext>
            </a:extLst>
          </p:cNvPr>
          <p:cNvSpPr txBox="1"/>
          <p:nvPr/>
        </p:nvSpPr>
        <p:spPr>
          <a:xfrm>
            <a:off x="1478356" y="578373"/>
            <a:ext cx="415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프로젝트 배경</a:t>
            </a:r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5A0F9596-55DB-4024-B9C4-B609E89C77B8}"/>
              </a:ext>
            </a:extLst>
          </p:cNvPr>
          <p:cNvCxnSpPr>
            <a:cxnSpLocks/>
          </p:cNvCxnSpPr>
          <p:nvPr/>
        </p:nvCxnSpPr>
        <p:spPr>
          <a:xfrm>
            <a:off x="1555041" y="5297536"/>
            <a:ext cx="530089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7291C5A-6F1E-49D5-B8FE-4B041F693653}"/>
              </a:ext>
            </a:extLst>
          </p:cNvPr>
          <p:cNvSpPr txBox="1"/>
          <p:nvPr/>
        </p:nvSpPr>
        <p:spPr>
          <a:xfrm>
            <a:off x="1019429" y="5112870"/>
            <a:ext cx="52446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0</a:t>
            </a:r>
            <a:endParaRPr lang="ko-KR" altLang="en-US" dirty="0">
              <a:solidFill>
                <a:schemeClr val="bg1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6744EDA3-A3FC-42CF-9DAD-2B3F0B211D4E}"/>
              </a:ext>
            </a:extLst>
          </p:cNvPr>
          <p:cNvCxnSpPr>
            <a:cxnSpLocks/>
          </p:cNvCxnSpPr>
          <p:nvPr/>
        </p:nvCxnSpPr>
        <p:spPr>
          <a:xfrm>
            <a:off x="1555041" y="4665939"/>
            <a:ext cx="530089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DD83A47-D3DC-49E1-967F-E02D4D151637}"/>
              </a:ext>
            </a:extLst>
          </p:cNvPr>
          <p:cNvSpPr txBox="1"/>
          <p:nvPr/>
        </p:nvSpPr>
        <p:spPr>
          <a:xfrm>
            <a:off x="1019429" y="4481273"/>
            <a:ext cx="52446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endParaRPr lang="ko-KR" altLang="en-US" dirty="0">
              <a:solidFill>
                <a:schemeClr val="bg1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BDF61A7B-C136-4166-A544-99D93739DF5B}"/>
              </a:ext>
            </a:extLst>
          </p:cNvPr>
          <p:cNvCxnSpPr>
            <a:cxnSpLocks/>
          </p:cNvCxnSpPr>
          <p:nvPr/>
        </p:nvCxnSpPr>
        <p:spPr>
          <a:xfrm>
            <a:off x="1555041" y="4034342"/>
            <a:ext cx="530089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8CBDCB6-1E77-4F0A-BF16-991342D1F46B}"/>
              </a:ext>
            </a:extLst>
          </p:cNvPr>
          <p:cNvSpPr txBox="1"/>
          <p:nvPr/>
        </p:nvSpPr>
        <p:spPr>
          <a:xfrm>
            <a:off x="1019429" y="3849676"/>
            <a:ext cx="52446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</a:t>
            </a:r>
            <a:endParaRPr lang="ko-KR" altLang="en-US" dirty="0">
              <a:solidFill>
                <a:schemeClr val="bg1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7AE18BEB-725C-4D11-B197-A7A99155E814}"/>
              </a:ext>
            </a:extLst>
          </p:cNvPr>
          <p:cNvCxnSpPr>
            <a:cxnSpLocks/>
          </p:cNvCxnSpPr>
          <p:nvPr/>
        </p:nvCxnSpPr>
        <p:spPr>
          <a:xfrm>
            <a:off x="1555041" y="3393317"/>
            <a:ext cx="530089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1CCAFF0-ED9C-46E3-990B-E9905F703799}"/>
              </a:ext>
            </a:extLst>
          </p:cNvPr>
          <p:cNvSpPr txBox="1"/>
          <p:nvPr/>
        </p:nvSpPr>
        <p:spPr>
          <a:xfrm>
            <a:off x="1019429" y="3208651"/>
            <a:ext cx="52446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30</a:t>
            </a:r>
            <a:endParaRPr lang="ko-KR" altLang="en-US" dirty="0">
              <a:solidFill>
                <a:schemeClr val="bg1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85975B15-7EBF-49A4-8641-2AAD3BD6004C}"/>
              </a:ext>
            </a:extLst>
          </p:cNvPr>
          <p:cNvCxnSpPr>
            <a:cxnSpLocks/>
          </p:cNvCxnSpPr>
          <p:nvPr/>
        </p:nvCxnSpPr>
        <p:spPr>
          <a:xfrm>
            <a:off x="1555041" y="2764744"/>
            <a:ext cx="530089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2A5141C-7860-456A-AF8B-C02B9923F7C0}"/>
              </a:ext>
            </a:extLst>
          </p:cNvPr>
          <p:cNvSpPr txBox="1"/>
          <p:nvPr/>
        </p:nvSpPr>
        <p:spPr>
          <a:xfrm>
            <a:off x="1019429" y="2580078"/>
            <a:ext cx="52446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40</a:t>
            </a:r>
            <a:endParaRPr lang="ko-KR" altLang="en-US" dirty="0">
              <a:solidFill>
                <a:schemeClr val="bg1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3A5DE172-0CA2-4F93-B8EB-1BEB8FDD1A37}"/>
              </a:ext>
            </a:extLst>
          </p:cNvPr>
          <p:cNvCxnSpPr>
            <a:cxnSpLocks/>
          </p:cNvCxnSpPr>
          <p:nvPr/>
        </p:nvCxnSpPr>
        <p:spPr>
          <a:xfrm>
            <a:off x="1555041" y="2120340"/>
            <a:ext cx="530089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1AFB6DF-EEE9-4767-BE9B-B7A998FE9CF2}"/>
              </a:ext>
            </a:extLst>
          </p:cNvPr>
          <p:cNvSpPr txBox="1"/>
          <p:nvPr/>
        </p:nvSpPr>
        <p:spPr>
          <a:xfrm>
            <a:off x="1019429" y="1935674"/>
            <a:ext cx="52446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ko-KR" dirty="0">
                <a:solidFill>
                  <a:schemeClr val="bg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50</a:t>
            </a:r>
            <a:endParaRPr lang="ko-KR" altLang="en-US" dirty="0">
              <a:solidFill>
                <a:schemeClr val="bg1">
                  <a:lumMod val="50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20E4342-91A5-4471-A0AD-F834F8B027AB}"/>
              </a:ext>
            </a:extLst>
          </p:cNvPr>
          <p:cNvSpPr/>
          <p:nvPr/>
        </p:nvSpPr>
        <p:spPr>
          <a:xfrm>
            <a:off x="1885838" y="2949410"/>
            <a:ext cx="771281" cy="2348110"/>
          </a:xfrm>
          <a:prstGeom prst="rect">
            <a:avLst/>
          </a:prstGeom>
          <a:solidFill>
            <a:srgbClr val="08346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76D8AA-0B7D-402E-B70B-5D93B8F9DA29}"/>
              </a:ext>
            </a:extLst>
          </p:cNvPr>
          <p:cNvSpPr txBox="1"/>
          <p:nvPr/>
        </p:nvSpPr>
        <p:spPr>
          <a:xfrm>
            <a:off x="1887540" y="5449177"/>
            <a:ext cx="76787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2012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4DE58A-08A2-4A6D-A875-86CB8C2BEE49}"/>
              </a:ext>
            </a:extLst>
          </p:cNvPr>
          <p:cNvSpPr txBox="1"/>
          <p:nvPr/>
        </p:nvSpPr>
        <p:spPr>
          <a:xfrm>
            <a:off x="1856505" y="2419959"/>
            <a:ext cx="84466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ko-KR" sz="2400" dirty="0">
                <a:solidFill>
                  <a:srgbClr val="0834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38.2</a:t>
            </a:r>
            <a:endParaRPr lang="ko-KR" altLang="en-US" sz="2400" dirty="0">
              <a:solidFill>
                <a:srgbClr val="0834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20AA4D-00B1-4E13-85B8-572CE5814652}"/>
              </a:ext>
            </a:extLst>
          </p:cNvPr>
          <p:cNvSpPr txBox="1"/>
          <p:nvPr/>
        </p:nvSpPr>
        <p:spPr>
          <a:xfrm>
            <a:off x="1954844" y="5864896"/>
            <a:ext cx="4311819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전국 폐기물 발생 현황 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톤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</a:t>
            </a:r>
            <a:r>
              <a:rPr lang="en-US" altLang="ko-K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39AFB778-AAC9-4957-BB5A-438B5729BDED}"/>
              </a:ext>
            </a:extLst>
          </p:cNvPr>
          <p:cNvSpPr/>
          <p:nvPr/>
        </p:nvSpPr>
        <p:spPr>
          <a:xfrm>
            <a:off x="3132034" y="2949410"/>
            <a:ext cx="771281" cy="2348110"/>
          </a:xfrm>
          <a:prstGeom prst="rect">
            <a:avLst/>
          </a:prstGeom>
          <a:solidFill>
            <a:srgbClr val="08346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FF16F3-D175-4326-9A3A-F6B93AFA9865}"/>
              </a:ext>
            </a:extLst>
          </p:cNvPr>
          <p:cNvSpPr txBox="1"/>
          <p:nvPr/>
        </p:nvSpPr>
        <p:spPr>
          <a:xfrm>
            <a:off x="3133736" y="5449177"/>
            <a:ext cx="76787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2014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26D137-AAFB-48EF-85A0-161190E9E3B0}"/>
              </a:ext>
            </a:extLst>
          </p:cNvPr>
          <p:cNvSpPr txBox="1"/>
          <p:nvPr/>
        </p:nvSpPr>
        <p:spPr>
          <a:xfrm>
            <a:off x="3104252" y="2395412"/>
            <a:ext cx="84466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ko-KR" sz="2400" dirty="0">
                <a:solidFill>
                  <a:srgbClr val="0834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38.8</a:t>
            </a:r>
            <a:endParaRPr lang="ko-KR" altLang="en-US" sz="2400" dirty="0">
              <a:solidFill>
                <a:srgbClr val="0834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3E38B8D3-7008-4EBA-9C62-37BFC83B72A2}"/>
              </a:ext>
            </a:extLst>
          </p:cNvPr>
          <p:cNvSpPr/>
          <p:nvPr/>
        </p:nvSpPr>
        <p:spPr>
          <a:xfrm>
            <a:off x="4375737" y="2646298"/>
            <a:ext cx="771281" cy="2651222"/>
          </a:xfrm>
          <a:prstGeom prst="rect">
            <a:avLst/>
          </a:prstGeom>
          <a:solidFill>
            <a:srgbClr val="08346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54366C-D454-4455-B7F7-371254821F71}"/>
              </a:ext>
            </a:extLst>
          </p:cNvPr>
          <p:cNvSpPr txBox="1"/>
          <p:nvPr/>
        </p:nvSpPr>
        <p:spPr>
          <a:xfrm>
            <a:off x="4377439" y="5449177"/>
            <a:ext cx="76787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2016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EABCC2-FC6F-4909-BFA4-011883579F20}"/>
              </a:ext>
            </a:extLst>
          </p:cNvPr>
          <p:cNvSpPr txBox="1"/>
          <p:nvPr/>
        </p:nvSpPr>
        <p:spPr>
          <a:xfrm>
            <a:off x="4337343" y="2181539"/>
            <a:ext cx="84466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ko-KR" sz="2400" dirty="0">
                <a:solidFill>
                  <a:srgbClr val="0834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41.5</a:t>
            </a:r>
            <a:endParaRPr lang="ko-KR" altLang="en-US" sz="2400" dirty="0">
              <a:solidFill>
                <a:srgbClr val="0834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9ACEA19D-A82B-415C-BC01-78C484455846}"/>
              </a:ext>
            </a:extLst>
          </p:cNvPr>
          <p:cNvSpPr/>
          <p:nvPr/>
        </p:nvSpPr>
        <p:spPr>
          <a:xfrm>
            <a:off x="5619440" y="2656159"/>
            <a:ext cx="771281" cy="2641361"/>
          </a:xfrm>
          <a:prstGeom prst="rect">
            <a:avLst/>
          </a:prstGeom>
          <a:solidFill>
            <a:srgbClr val="08346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C47569-53AB-4BFA-A5E5-0A69E2838A06}"/>
              </a:ext>
            </a:extLst>
          </p:cNvPr>
          <p:cNvSpPr txBox="1"/>
          <p:nvPr/>
        </p:nvSpPr>
        <p:spPr>
          <a:xfrm>
            <a:off x="5621142" y="5449177"/>
            <a:ext cx="76787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2017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643D01-0E14-482B-A52A-249AB67A9F61}"/>
              </a:ext>
            </a:extLst>
          </p:cNvPr>
          <p:cNvSpPr txBox="1"/>
          <p:nvPr/>
        </p:nvSpPr>
        <p:spPr>
          <a:xfrm>
            <a:off x="5581046" y="2229108"/>
            <a:ext cx="84466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ko-KR" sz="2400" dirty="0">
                <a:solidFill>
                  <a:srgbClr val="0834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41.4</a:t>
            </a:r>
            <a:endParaRPr lang="ko-KR" altLang="en-US" sz="2400" dirty="0">
              <a:solidFill>
                <a:srgbClr val="0834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9" name="그림 28" descr="벡터그래픽이(가) 표시된 사진&#10;&#10;자동 생성된 설명">
            <a:extLst>
              <a:ext uri="{FF2B5EF4-FFF2-40B4-BE49-F238E27FC236}">
                <a16:creationId xmlns:a16="http://schemas.microsoft.com/office/drawing/2014/main" id="{B8CD33E2-5454-4E68-B1AC-98123DE5EF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5684716" y="4531882"/>
            <a:ext cx="1143540" cy="75601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4696A8F-DBE6-4BE5-B07E-F6FB9FDBD995}"/>
              </a:ext>
            </a:extLst>
          </p:cNvPr>
          <p:cNvSpPr txBox="1"/>
          <p:nvPr/>
        </p:nvSpPr>
        <p:spPr>
          <a:xfrm>
            <a:off x="7425299" y="3578983"/>
            <a:ext cx="40674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환경부 기준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2017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기준 국내서 발생한 폐기물은 하루에 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41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톤</a:t>
            </a:r>
            <a:endParaRPr lang="en-US" altLang="ko-KR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 가구 증가 등으로 폐기물 발생 요인이 커진 만큼</a:t>
            </a:r>
            <a:r>
              <a:rPr lang="en-US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앞으로도 폐기물 발생은 늘어날 것으로 예상 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1EDCE5A8-863E-4747-A3E7-E7871D4A784B}"/>
              </a:ext>
            </a:extLst>
          </p:cNvPr>
          <p:cNvSpPr/>
          <p:nvPr/>
        </p:nvSpPr>
        <p:spPr>
          <a:xfrm>
            <a:off x="0" y="394031"/>
            <a:ext cx="490194" cy="802472"/>
          </a:xfrm>
          <a:prstGeom prst="rect">
            <a:avLst/>
          </a:prstGeom>
          <a:solidFill>
            <a:srgbClr val="0834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34B1A52E-7D38-4580-BF29-466DAC1789CA}"/>
              </a:ext>
            </a:extLst>
          </p:cNvPr>
          <p:cNvSpPr/>
          <p:nvPr/>
        </p:nvSpPr>
        <p:spPr>
          <a:xfrm>
            <a:off x="1009419" y="1610532"/>
            <a:ext cx="6202670" cy="129693"/>
          </a:xfrm>
          <a:prstGeom prst="rect">
            <a:avLst/>
          </a:prstGeom>
          <a:solidFill>
            <a:srgbClr val="0834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087BC2-566F-48AD-8722-D3C3E3EAED7F}"/>
              </a:ext>
            </a:extLst>
          </p:cNvPr>
          <p:cNvSpPr txBox="1"/>
          <p:nvPr/>
        </p:nvSpPr>
        <p:spPr>
          <a:xfrm>
            <a:off x="509524" y="314333"/>
            <a:ext cx="1159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01</a:t>
            </a:r>
            <a:endParaRPr lang="ko-KR" altLang="en-US" sz="6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684D81-E59F-4433-B501-422028A570CC}"/>
              </a:ext>
            </a:extLst>
          </p:cNvPr>
          <p:cNvSpPr txBox="1"/>
          <p:nvPr/>
        </p:nvSpPr>
        <p:spPr>
          <a:xfrm>
            <a:off x="7425299" y="2991437"/>
            <a:ext cx="4067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하루 폐기물 발생 </a:t>
            </a:r>
            <a:r>
              <a:rPr lang="en-US" altLang="ko-KR" sz="2400" dirty="0">
                <a:solidFill>
                  <a:srgbClr val="C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41</a:t>
            </a:r>
            <a:r>
              <a:rPr lang="ko-KR" altLang="en-US" sz="2400" dirty="0">
                <a:solidFill>
                  <a:srgbClr val="C0000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만 톤</a:t>
            </a:r>
            <a:endParaRPr lang="en-US" altLang="ko-KR" sz="2400" dirty="0">
              <a:solidFill>
                <a:srgbClr val="C0000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0979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741CF9B8-FD89-4910-AC1C-5E8D6BE5D0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aphicFrame>
        <p:nvGraphicFramePr>
          <p:cNvPr id="5" name="차트 4">
            <a:extLst>
              <a:ext uri="{FF2B5EF4-FFF2-40B4-BE49-F238E27FC236}">
                <a16:creationId xmlns:a16="http://schemas.microsoft.com/office/drawing/2014/main" id="{35A0D51C-BE9A-4427-8514-8606B58326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8284074"/>
              </p:ext>
            </p:extLst>
          </p:nvPr>
        </p:nvGraphicFramePr>
        <p:xfrm>
          <a:off x="770872" y="2700748"/>
          <a:ext cx="5405718" cy="3453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차트 9">
            <a:extLst>
              <a:ext uri="{FF2B5EF4-FFF2-40B4-BE49-F238E27FC236}">
                <a16:creationId xmlns:a16="http://schemas.microsoft.com/office/drawing/2014/main" id="{245F396C-B46A-4BE8-8BCE-11C98AB36B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0786577"/>
              </p:ext>
            </p:extLst>
          </p:nvPr>
        </p:nvGraphicFramePr>
        <p:xfrm>
          <a:off x="5988424" y="1515035"/>
          <a:ext cx="5325128" cy="4912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그룹 13">
            <a:extLst>
              <a:ext uri="{FF2B5EF4-FFF2-40B4-BE49-F238E27FC236}">
                <a16:creationId xmlns:a16="http://schemas.microsoft.com/office/drawing/2014/main" id="{CA09BA2A-DF02-42BB-BD83-891C67F39816}"/>
              </a:ext>
            </a:extLst>
          </p:cNvPr>
          <p:cNvGrpSpPr/>
          <p:nvPr/>
        </p:nvGrpSpPr>
        <p:grpSpPr>
          <a:xfrm>
            <a:off x="1416518" y="1777383"/>
            <a:ext cx="4631429" cy="923365"/>
            <a:chOff x="1147575" y="1777383"/>
            <a:chExt cx="4631429" cy="923365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81402882-7ADB-4C10-AE7B-C2ECE43FECFB}"/>
                </a:ext>
              </a:extLst>
            </p:cNvPr>
            <p:cNvSpPr/>
            <p:nvPr/>
          </p:nvSpPr>
          <p:spPr>
            <a:xfrm>
              <a:off x="1147575" y="1777383"/>
              <a:ext cx="4034118" cy="923365"/>
            </a:xfrm>
            <a:prstGeom prst="rect">
              <a:avLst/>
            </a:prstGeom>
            <a:solidFill>
              <a:srgbClr val="083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각 삼각형 11">
              <a:extLst>
                <a:ext uri="{FF2B5EF4-FFF2-40B4-BE49-F238E27FC236}">
                  <a16:creationId xmlns:a16="http://schemas.microsoft.com/office/drawing/2014/main" id="{5078C30F-AA2A-4A8F-A18E-99BA4E631877}"/>
                </a:ext>
              </a:extLst>
            </p:cNvPr>
            <p:cNvSpPr/>
            <p:nvPr/>
          </p:nvSpPr>
          <p:spPr>
            <a:xfrm rot="5400000">
              <a:off x="5224904" y="1759494"/>
              <a:ext cx="536212" cy="571989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F753D1-C950-45B1-BFE5-DF9FA6E8CEA9}"/>
                </a:ext>
              </a:extLst>
            </p:cNvPr>
            <p:cNvSpPr txBox="1"/>
            <p:nvPr/>
          </p:nvSpPr>
          <p:spPr>
            <a:xfrm>
              <a:off x="1147575" y="2023017"/>
              <a:ext cx="40341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재활용 강국 대한민국 </a:t>
              </a:r>
              <a:r>
                <a:rPr lang="en-US" altLang="ko-KR" sz="24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?</a:t>
              </a:r>
            </a:p>
          </p:txBody>
        </p:sp>
      </p:grp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B120DEC0-AA48-48EB-AD69-3C11FB96E237}"/>
              </a:ext>
            </a:extLst>
          </p:cNvPr>
          <p:cNvCxnSpPr/>
          <p:nvPr/>
        </p:nvCxnSpPr>
        <p:spPr>
          <a:xfrm>
            <a:off x="6311153" y="2725269"/>
            <a:ext cx="95025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5344267-C757-4E61-80F3-286DBBAD14C8}"/>
              </a:ext>
            </a:extLst>
          </p:cNvPr>
          <p:cNvSpPr txBox="1"/>
          <p:nvPr/>
        </p:nvSpPr>
        <p:spPr>
          <a:xfrm>
            <a:off x="1478356" y="578373"/>
            <a:ext cx="415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프로젝트 배경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DFA08E0E-A4B7-4900-8D63-DA15BD7C3782}"/>
              </a:ext>
            </a:extLst>
          </p:cNvPr>
          <p:cNvSpPr/>
          <p:nvPr/>
        </p:nvSpPr>
        <p:spPr>
          <a:xfrm>
            <a:off x="0" y="394031"/>
            <a:ext cx="490194" cy="802472"/>
          </a:xfrm>
          <a:prstGeom prst="rect">
            <a:avLst/>
          </a:prstGeom>
          <a:solidFill>
            <a:srgbClr val="0834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B60A2A-F977-42C0-88E0-AD064A94C4AC}"/>
              </a:ext>
            </a:extLst>
          </p:cNvPr>
          <p:cNvSpPr txBox="1"/>
          <p:nvPr/>
        </p:nvSpPr>
        <p:spPr>
          <a:xfrm>
            <a:off x="509524" y="314333"/>
            <a:ext cx="1159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01</a:t>
            </a:r>
            <a:endParaRPr lang="ko-KR" altLang="en-US" sz="6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074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CAA4ADE3-A093-47C8-A873-6CAF9853F861}"/>
              </a:ext>
            </a:extLst>
          </p:cNvPr>
          <p:cNvSpPr txBox="1"/>
          <p:nvPr/>
        </p:nvSpPr>
        <p:spPr>
          <a:xfrm>
            <a:off x="7717608" y="2423743"/>
            <a:ext cx="1407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083465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환경부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7069D6-1791-4502-8F55-A295BFD1AB91}"/>
              </a:ext>
            </a:extLst>
          </p:cNvPr>
          <p:cNvSpPr txBox="1"/>
          <p:nvPr/>
        </p:nvSpPr>
        <p:spPr>
          <a:xfrm>
            <a:off x="7717608" y="2968124"/>
            <a:ext cx="383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분리 배출 된 폐기물 </a:t>
            </a:r>
            <a:r>
              <a:rPr lang="en-US" altLang="ko-KR" sz="20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100% </a:t>
            </a:r>
            <a:r>
              <a:rPr lang="ko-KR" altLang="en-US" sz="2000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재활용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FAFFAA-47DD-45A6-897B-D36BD4F27A99}"/>
              </a:ext>
            </a:extLst>
          </p:cNvPr>
          <p:cNvSpPr txBox="1"/>
          <p:nvPr/>
        </p:nvSpPr>
        <p:spPr>
          <a:xfrm>
            <a:off x="7748669" y="4137365"/>
            <a:ext cx="4121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>
                <a:solidFill>
                  <a:srgbClr val="083465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재활용품 선별 업체 취재 결과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8BDFA5-A5C9-4153-9AD9-D95FC7A33568}"/>
              </a:ext>
            </a:extLst>
          </p:cNvPr>
          <p:cNvSpPr txBox="1"/>
          <p:nvPr/>
        </p:nvSpPr>
        <p:spPr>
          <a:xfrm>
            <a:off x="7717608" y="4599030"/>
            <a:ext cx="4336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“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반입량의 </a:t>
            </a:r>
            <a:r>
              <a:rPr lang="en-US" altLang="ko-KR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60~70%</a:t>
            </a:r>
            <a:r>
              <a:rPr lang="ko-KR" altLang="en-US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는 소각 또는 매립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“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“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플라스틱 </a:t>
            </a:r>
            <a:r>
              <a:rPr lang="ko-KR" altLang="en-US" b="1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불법 매립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 한다＂</a:t>
            </a:r>
          </a:p>
        </p:txBody>
      </p:sp>
      <p:pic>
        <p:nvPicPr>
          <p:cNvPr id="33" name="그림 32" descr="전자기기이(가) 표시된 사진&#10;&#10;자동 생성된 설명">
            <a:extLst>
              <a:ext uri="{FF2B5EF4-FFF2-40B4-BE49-F238E27FC236}">
                <a16:creationId xmlns:a16="http://schemas.microsoft.com/office/drawing/2014/main" id="{186E3C10-DEBC-4A6A-B6E1-6254586699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t="12112" r="19254" b="11105"/>
          <a:stretch/>
        </p:blipFill>
        <p:spPr>
          <a:xfrm>
            <a:off x="372095" y="1390345"/>
            <a:ext cx="7345513" cy="6315630"/>
          </a:xfrm>
          <a:prstGeom prst="rect">
            <a:avLst/>
          </a:prstGeom>
        </p:spPr>
      </p:pic>
      <p:pic>
        <p:nvPicPr>
          <p:cNvPr id="8" name="내용 개체 틀 4" descr="스크린샷이(가) 표시된 사진&#10;&#10;자동 생성된 설명">
            <a:extLst>
              <a:ext uri="{FF2B5EF4-FFF2-40B4-BE49-F238E27FC236}">
                <a16:creationId xmlns:a16="http://schemas.microsoft.com/office/drawing/2014/main" id="{9C982A67-DEF1-4BC4-A4E7-472B0E9112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17"/>
          <a:stretch/>
        </p:blipFill>
        <p:spPr>
          <a:xfrm>
            <a:off x="1204163" y="4097135"/>
            <a:ext cx="5832156" cy="825061"/>
          </a:xfrm>
          <a:prstGeom prst="rect">
            <a:avLst/>
          </a:prstGeom>
        </p:spPr>
      </p:pic>
      <p:pic>
        <p:nvPicPr>
          <p:cNvPr id="9" name="그림 8" descr="스크린샷이(가) 표시된 사진&#10;&#10;자동 생성된 설명">
            <a:extLst>
              <a:ext uri="{FF2B5EF4-FFF2-40B4-BE49-F238E27FC236}">
                <a16:creationId xmlns:a16="http://schemas.microsoft.com/office/drawing/2014/main" id="{AE4823A3-4CEC-421C-9D4F-7B374A9DB7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" t="75816" r="25468" b="-250"/>
          <a:stretch/>
        </p:blipFill>
        <p:spPr>
          <a:xfrm>
            <a:off x="1205420" y="4859529"/>
            <a:ext cx="5830899" cy="825062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C7D3574F-99F3-4293-9209-A3899CE4E69F}"/>
              </a:ext>
            </a:extLst>
          </p:cNvPr>
          <p:cNvGrpSpPr/>
          <p:nvPr/>
        </p:nvGrpSpPr>
        <p:grpSpPr>
          <a:xfrm>
            <a:off x="1263885" y="1938014"/>
            <a:ext cx="5763469" cy="2243638"/>
            <a:chOff x="3274235" y="1649556"/>
            <a:chExt cx="6309462" cy="2413509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B4A4E46B-6B56-4988-81D2-600229F16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4235" y="1649556"/>
              <a:ext cx="6260233" cy="2413509"/>
            </a:xfrm>
            <a:prstGeom prst="rect">
              <a:avLst/>
            </a:prstGeom>
          </p:spPr>
        </p:pic>
        <p:sp>
          <p:nvSpPr>
            <p:cNvPr id="10" name="순서도: 처리 9">
              <a:extLst>
                <a:ext uri="{FF2B5EF4-FFF2-40B4-BE49-F238E27FC236}">
                  <a16:creationId xmlns:a16="http://schemas.microsoft.com/office/drawing/2014/main" id="{BD70AB03-7C6A-493C-822C-00F2734FF236}"/>
                </a:ext>
              </a:extLst>
            </p:cNvPr>
            <p:cNvSpPr/>
            <p:nvPr/>
          </p:nvSpPr>
          <p:spPr>
            <a:xfrm>
              <a:off x="6787757" y="2566616"/>
              <a:ext cx="2795940" cy="579388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FB87A23-2D1C-4C34-8DBA-CB792316D23B}"/>
              </a:ext>
            </a:extLst>
          </p:cNvPr>
          <p:cNvSpPr txBox="1"/>
          <p:nvPr/>
        </p:nvSpPr>
        <p:spPr>
          <a:xfrm>
            <a:off x="7774790" y="3434259"/>
            <a:ext cx="1407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083465"/>
                </a:solidFill>
              </a:rPr>
              <a:t>VS</a:t>
            </a:r>
            <a:endParaRPr lang="ko-KR" altLang="en-US" sz="4000" b="1" dirty="0">
              <a:solidFill>
                <a:srgbClr val="08346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88CE68-CC11-4AD7-A345-23622EE34984}"/>
              </a:ext>
            </a:extLst>
          </p:cNvPr>
          <p:cNvSpPr txBox="1"/>
          <p:nvPr/>
        </p:nvSpPr>
        <p:spPr>
          <a:xfrm>
            <a:off x="1478356" y="578373"/>
            <a:ext cx="415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프로젝트 배경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5772867-5792-4349-91AE-9E145039F4A0}"/>
              </a:ext>
            </a:extLst>
          </p:cNvPr>
          <p:cNvSpPr/>
          <p:nvPr/>
        </p:nvSpPr>
        <p:spPr>
          <a:xfrm>
            <a:off x="0" y="394031"/>
            <a:ext cx="490194" cy="802472"/>
          </a:xfrm>
          <a:prstGeom prst="rect">
            <a:avLst/>
          </a:prstGeom>
          <a:solidFill>
            <a:srgbClr val="0834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FC33E1-8486-485B-A3A6-A8F13D4D1580}"/>
              </a:ext>
            </a:extLst>
          </p:cNvPr>
          <p:cNvSpPr txBox="1"/>
          <p:nvPr/>
        </p:nvSpPr>
        <p:spPr>
          <a:xfrm>
            <a:off x="509524" y="314333"/>
            <a:ext cx="1159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01</a:t>
            </a:r>
            <a:endParaRPr lang="ko-KR" altLang="en-US" sz="6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4012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73E7DD4-4E54-421D-831B-3F18513783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8F9B0E1B-C627-4DFD-A965-30B0118B653F}"/>
              </a:ext>
            </a:extLst>
          </p:cNvPr>
          <p:cNvSpPr/>
          <p:nvPr/>
        </p:nvSpPr>
        <p:spPr>
          <a:xfrm>
            <a:off x="1232093" y="2366371"/>
            <a:ext cx="2159929" cy="222164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AB8AD215-0F7A-4787-9B30-E93111793C13}"/>
              </a:ext>
            </a:extLst>
          </p:cNvPr>
          <p:cNvSpPr/>
          <p:nvPr/>
        </p:nvSpPr>
        <p:spPr>
          <a:xfrm>
            <a:off x="4939941" y="2366370"/>
            <a:ext cx="2159929" cy="2221643"/>
          </a:xfrm>
          <a:prstGeom prst="ellipse">
            <a:avLst/>
          </a:prstGeom>
          <a:solidFill>
            <a:srgbClr val="08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42319747-6521-4593-A26D-C27BCBD96CC8}"/>
              </a:ext>
            </a:extLst>
          </p:cNvPr>
          <p:cNvSpPr/>
          <p:nvPr/>
        </p:nvSpPr>
        <p:spPr>
          <a:xfrm>
            <a:off x="8647789" y="2366371"/>
            <a:ext cx="2159929" cy="222164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EB0D154-96F5-4AEF-B111-B7453A94F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51" y="2879569"/>
            <a:ext cx="1284806" cy="128480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EBFBB12-E962-48C0-BEC0-F62A202502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305" y="2793574"/>
            <a:ext cx="1285076" cy="1285076"/>
          </a:xfrm>
          <a:prstGeom prst="rect">
            <a:avLst/>
          </a:prstGeom>
        </p:spPr>
      </p:pic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C613FE56-E9EC-45B0-825E-8A007527E0D6}"/>
              </a:ext>
            </a:extLst>
          </p:cNvPr>
          <p:cNvSpPr/>
          <p:nvPr/>
        </p:nvSpPr>
        <p:spPr>
          <a:xfrm>
            <a:off x="3618201" y="3340846"/>
            <a:ext cx="1095561" cy="33063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DFA7B330-829D-4A31-AC44-40F63FC53F6A}"/>
              </a:ext>
            </a:extLst>
          </p:cNvPr>
          <p:cNvSpPr/>
          <p:nvPr/>
        </p:nvSpPr>
        <p:spPr>
          <a:xfrm>
            <a:off x="7326049" y="3340845"/>
            <a:ext cx="1095561" cy="33063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BAD34C-4110-492C-AFF5-BE4458499B03}"/>
              </a:ext>
            </a:extLst>
          </p:cNvPr>
          <p:cNvSpPr txBox="1"/>
          <p:nvPr/>
        </p:nvSpPr>
        <p:spPr>
          <a:xfrm>
            <a:off x="1770016" y="4669120"/>
            <a:ext cx="1084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6459C-D175-4CA8-890E-8D25F0B75793}"/>
              </a:ext>
            </a:extLst>
          </p:cNvPr>
          <p:cNvSpPr txBox="1"/>
          <p:nvPr/>
        </p:nvSpPr>
        <p:spPr>
          <a:xfrm>
            <a:off x="5451322" y="4659080"/>
            <a:ext cx="1084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선별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71628A-4B7A-4415-AFE0-6D56E0198D71}"/>
              </a:ext>
            </a:extLst>
          </p:cNvPr>
          <p:cNvSpPr txBox="1"/>
          <p:nvPr/>
        </p:nvSpPr>
        <p:spPr>
          <a:xfrm>
            <a:off x="9116526" y="4664543"/>
            <a:ext cx="1222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처리</a:t>
            </a:r>
          </a:p>
        </p:txBody>
      </p:sp>
      <p:pic>
        <p:nvPicPr>
          <p:cNvPr id="4" name="그림 3" descr="벡터그래픽이(가) 표시된 사진&#10;&#10;자동 생성된 설명">
            <a:extLst>
              <a:ext uri="{FF2B5EF4-FFF2-40B4-BE49-F238E27FC236}">
                <a16:creationId xmlns:a16="http://schemas.microsoft.com/office/drawing/2014/main" id="{AE00765D-A2E8-46E4-B564-3FA632780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25" y="2793574"/>
            <a:ext cx="1350676" cy="1350676"/>
          </a:xfrm>
          <a:prstGeom prst="rect">
            <a:avLst/>
          </a:prstGeom>
        </p:spPr>
      </p:pic>
      <p:sp>
        <p:nvSpPr>
          <p:cNvPr id="28" name="화살표: 오른쪽 27">
            <a:extLst>
              <a:ext uri="{FF2B5EF4-FFF2-40B4-BE49-F238E27FC236}">
                <a16:creationId xmlns:a16="http://schemas.microsoft.com/office/drawing/2014/main" id="{D8CDCD08-25B4-4D2D-BE33-AD4C2F36AF2B}"/>
              </a:ext>
            </a:extLst>
          </p:cNvPr>
          <p:cNvSpPr/>
          <p:nvPr/>
        </p:nvSpPr>
        <p:spPr>
          <a:xfrm>
            <a:off x="1546674" y="5225756"/>
            <a:ext cx="9098651" cy="44615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A6FDBF-EA5F-4C8C-BAE9-CC5FFA9D758B}"/>
              </a:ext>
            </a:extLst>
          </p:cNvPr>
          <p:cNvSpPr txBox="1"/>
          <p:nvPr/>
        </p:nvSpPr>
        <p:spPr>
          <a:xfrm>
            <a:off x="3873701" y="5671907"/>
            <a:ext cx="423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재활용률 </a:t>
            </a:r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60%</a:t>
            </a:r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D43432-CE18-49C4-8FA6-C6757E5D9AA3}"/>
              </a:ext>
            </a:extLst>
          </p:cNvPr>
          <p:cNvSpPr txBox="1"/>
          <p:nvPr/>
        </p:nvSpPr>
        <p:spPr>
          <a:xfrm>
            <a:off x="1478356" y="578373"/>
            <a:ext cx="415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프로젝트 배경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5E20A739-F05F-45B1-A791-1941258C7A11}"/>
              </a:ext>
            </a:extLst>
          </p:cNvPr>
          <p:cNvSpPr/>
          <p:nvPr/>
        </p:nvSpPr>
        <p:spPr>
          <a:xfrm>
            <a:off x="0" y="394031"/>
            <a:ext cx="490194" cy="802472"/>
          </a:xfrm>
          <a:prstGeom prst="rect">
            <a:avLst/>
          </a:prstGeom>
          <a:solidFill>
            <a:srgbClr val="0834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8AEA76-58D0-4ECF-B2C4-2C7771AB2EE9}"/>
              </a:ext>
            </a:extLst>
          </p:cNvPr>
          <p:cNvSpPr txBox="1"/>
          <p:nvPr/>
        </p:nvSpPr>
        <p:spPr>
          <a:xfrm>
            <a:off x="509524" y="314333"/>
            <a:ext cx="1159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01</a:t>
            </a:r>
            <a:endParaRPr lang="ko-KR" altLang="en-US" sz="6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921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73E7DD4-4E54-421D-831B-3F18513783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8F9B0E1B-C627-4DFD-A965-30B0118B653F}"/>
              </a:ext>
            </a:extLst>
          </p:cNvPr>
          <p:cNvSpPr/>
          <p:nvPr/>
        </p:nvSpPr>
        <p:spPr>
          <a:xfrm>
            <a:off x="1232093" y="2366371"/>
            <a:ext cx="2159929" cy="222164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AB8AD215-0F7A-4787-9B30-E93111793C13}"/>
              </a:ext>
            </a:extLst>
          </p:cNvPr>
          <p:cNvSpPr/>
          <p:nvPr/>
        </p:nvSpPr>
        <p:spPr>
          <a:xfrm>
            <a:off x="4939941" y="2366370"/>
            <a:ext cx="2159929" cy="2221643"/>
          </a:xfrm>
          <a:prstGeom prst="ellipse">
            <a:avLst/>
          </a:prstGeom>
          <a:solidFill>
            <a:srgbClr val="08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42319747-6521-4593-A26D-C27BCBD96CC8}"/>
              </a:ext>
            </a:extLst>
          </p:cNvPr>
          <p:cNvSpPr/>
          <p:nvPr/>
        </p:nvSpPr>
        <p:spPr>
          <a:xfrm>
            <a:off x="8647789" y="2366371"/>
            <a:ext cx="2159929" cy="222164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EB0D154-96F5-4AEF-B111-B7453A94F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51" y="2879569"/>
            <a:ext cx="1284806" cy="128480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EBFBB12-E962-48C0-BEC0-F62A202502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305" y="2793574"/>
            <a:ext cx="1285076" cy="1285076"/>
          </a:xfrm>
          <a:prstGeom prst="rect">
            <a:avLst/>
          </a:prstGeom>
        </p:spPr>
      </p:pic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C613FE56-E9EC-45B0-825E-8A007527E0D6}"/>
              </a:ext>
            </a:extLst>
          </p:cNvPr>
          <p:cNvSpPr/>
          <p:nvPr/>
        </p:nvSpPr>
        <p:spPr>
          <a:xfrm>
            <a:off x="3618201" y="3340846"/>
            <a:ext cx="1095561" cy="33063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DFA7B330-829D-4A31-AC44-40F63FC53F6A}"/>
              </a:ext>
            </a:extLst>
          </p:cNvPr>
          <p:cNvSpPr/>
          <p:nvPr/>
        </p:nvSpPr>
        <p:spPr>
          <a:xfrm>
            <a:off x="7326049" y="3340845"/>
            <a:ext cx="1095561" cy="33063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BAD34C-4110-492C-AFF5-BE4458499B03}"/>
              </a:ext>
            </a:extLst>
          </p:cNvPr>
          <p:cNvSpPr txBox="1"/>
          <p:nvPr/>
        </p:nvSpPr>
        <p:spPr>
          <a:xfrm>
            <a:off x="1770016" y="4669120"/>
            <a:ext cx="1084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6459C-D175-4CA8-890E-8D25F0B75793}"/>
              </a:ext>
            </a:extLst>
          </p:cNvPr>
          <p:cNvSpPr txBox="1"/>
          <p:nvPr/>
        </p:nvSpPr>
        <p:spPr>
          <a:xfrm>
            <a:off x="5451322" y="4659080"/>
            <a:ext cx="1084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선별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71628A-4B7A-4415-AFE0-6D56E0198D71}"/>
              </a:ext>
            </a:extLst>
          </p:cNvPr>
          <p:cNvSpPr txBox="1"/>
          <p:nvPr/>
        </p:nvSpPr>
        <p:spPr>
          <a:xfrm>
            <a:off x="9116526" y="4664543"/>
            <a:ext cx="1222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처리</a:t>
            </a:r>
          </a:p>
        </p:txBody>
      </p:sp>
      <p:pic>
        <p:nvPicPr>
          <p:cNvPr id="4" name="그림 3" descr="벡터그래픽이(가) 표시된 사진&#10;&#10;자동 생성된 설명">
            <a:extLst>
              <a:ext uri="{FF2B5EF4-FFF2-40B4-BE49-F238E27FC236}">
                <a16:creationId xmlns:a16="http://schemas.microsoft.com/office/drawing/2014/main" id="{AE00765D-A2E8-46E4-B564-3FA632780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25" y="2793574"/>
            <a:ext cx="1350676" cy="1350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D43432-CE18-49C4-8FA6-C6757E5D9AA3}"/>
              </a:ext>
            </a:extLst>
          </p:cNvPr>
          <p:cNvSpPr txBox="1"/>
          <p:nvPr/>
        </p:nvSpPr>
        <p:spPr>
          <a:xfrm>
            <a:off x="1478356" y="578373"/>
            <a:ext cx="415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프로젝트 배경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5E20A739-F05F-45B1-A791-1941258C7A11}"/>
              </a:ext>
            </a:extLst>
          </p:cNvPr>
          <p:cNvSpPr/>
          <p:nvPr/>
        </p:nvSpPr>
        <p:spPr>
          <a:xfrm>
            <a:off x="0" y="394031"/>
            <a:ext cx="490194" cy="802472"/>
          </a:xfrm>
          <a:prstGeom prst="rect">
            <a:avLst/>
          </a:prstGeom>
          <a:solidFill>
            <a:srgbClr val="0834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8AEA76-58D0-4ECF-B2C4-2C7771AB2EE9}"/>
              </a:ext>
            </a:extLst>
          </p:cNvPr>
          <p:cNvSpPr txBox="1"/>
          <p:nvPr/>
        </p:nvSpPr>
        <p:spPr>
          <a:xfrm>
            <a:off x="509524" y="314333"/>
            <a:ext cx="1159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01</a:t>
            </a:r>
            <a:endParaRPr lang="ko-KR" altLang="en-US" sz="6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9" name="화살표: U자형 18">
            <a:extLst>
              <a:ext uri="{FF2B5EF4-FFF2-40B4-BE49-F238E27FC236}">
                <a16:creationId xmlns:a16="http://schemas.microsoft.com/office/drawing/2014/main" id="{FF3BC73B-B71F-48A0-9AAC-245E4C8EAF42}"/>
              </a:ext>
            </a:extLst>
          </p:cNvPr>
          <p:cNvSpPr/>
          <p:nvPr/>
        </p:nvSpPr>
        <p:spPr>
          <a:xfrm>
            <a:off x="2187434" y="1836559"/>
            <a:ext cx="3756165" cy="52981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370EEC-98F2-4446-BE99-28A8A10C2D0E}"/>
              </a:ext>
            </a:extLst>
          </p:cNvPr>
          <p:cNvSpPr txBox="1"/>
          <p:nvPr/>
        </p:nvSpPr>
        <p:spPr>
          <a:xfrm>
            <a:off x="3621692" y="1374894"/>
            <a:ext cx="1084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60%</a:t>
            </a:r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0984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73E7DD4-4E54-421D-831B-3F18513783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8F9B0E1B-C627-4DFD-A965-30B0118B653F}"/>
              </a:ext>
            </a:extLst>
          </p:cNvPr>
          <p:cNvSpPr/>
          <p:nvPr/>
        </p:nvSpPr>
        <p:spPr>
          <a:xfrm>
            <a:off x="1232093" y="2366371"/>
            <a:ext cx="2159929" cy="222164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AB8AD215-0F7A-4787-9B30-E93111793C13}"/>
              </a:ext>
            </a:extLst>
          </p:cNvPr>
          <p:cNvSpPr/>
          <p:nvPr/>
        </p:nvSpPr>
        <p:spPr>
          <a:xfrm>
            <a:off x="4939941" y="2366370"/>
            <a:ext cx="2159929" cy="2221643"/>
          </a:xfrm>
          <a:prstGeom prst="ellipse">
            <a:avLst/>
          </a:prstGeom>
          <a:solidFill>
            <a:srgbClr val="083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42319747-6521-4593-A26D-C27BCBD96CC8}"/>
              </a:ext>
            </a:extLst>
          </p:cNvPr>
          <p:cNvSpPr/>
          <p:nvPr/>
        </p:nvSpPr>
        <p:spPr>
          <a:xfrm>
            <a:off x="8647789" y="2366371"/>
            <a:ext cx="2159929" cy="222164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EB0D154-96F5-4AEF-B111-B7453A94F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51" y="2879569"/>
            <a:ext cx="1284806" cy="128480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EBFBB12-E962-48C0-BEC0-F62A202502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305" y="2793574"/>
            <a:ext cx="1285076" cy="1285076"/>
          </a:xfrm>
          <a:prstGeom prst="rect">
            <a:avLst/>
          </a:prstGeom>
        </p:spPr>
      </p:pic>
      <p:sp>
        <p:nvSpPr>
          <p:cNvPr id="11" name="화살표: 오른쪽 10">
            <a:extLst>
              <a:ext uri="{FF2B5EF4-FFF2-40B4-BE49-F238E27FC236}">
                <a16:creationId xmlns:a16="http://schemas.microsoft.com/office/drawing/2014/main" id="{C613FE56-E9EC-45B0-825E-8A007527E0D6}"/>
              </a:ext>
            </a:extLst>
          </p:cNvPr>
          <p:cNvSpPr/>
          <p:nvPr/>
        </p:nvSpPr>
        <p:spPr>
          <a:xfrm>
            <a:off x="3618201" y="3340846"/>
            <a:ext cx="1095561" cy="33063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화살표: 오른쪽 11">
            <a:extLst>
              <a:ext uri="{FF2B5EF4-FFF2-40B4-BE49-F238E27FC236}">
                <a16:creationId xmlns:a16="http://schemas.microsoft.com/office/drawing/2014/main" id="{DFA7B330-829D-4A31-AC44-40F63FC53F6A}"/>
              </a:ext>
            </a:extLst>
          </p:cNvPr>
          <p:cNvSpPr/>
          <p:nvPr/>
        </p:nvSpPr>
        <p:spPr>
          <a:xfrm>
            <a:off x="7326049" y="3340845"/>
            <a:ext cx="1095561" cy="33063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BAD34C-4110-492C-AFF5-BE4458499B03}"/>
              </a:ext>
            </a:extLst>
          </p:cNvPr>
          <p:cNvSpPr txBox="1"/>
          <p:nvPr/>
        </p:nvSpPr>
        <p:spPr>
          <a:xfrm>
            <a:off x="1770016" y="4669120"/>
            <a:ext cx="1084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6459C-D175-4CA8-890E-8D25F0B75793}"/>
              </a:ext>
            </a:extLst>
          </p:cNvPr>
          <p:cNvSpPr txBox="1"/>
          <p:nvPr/>
        </p:nvSpPr>
        <p:spPr>
          <a:xfrm>
            <a:off x="5451322" y="4659080"/>
            <a:ext cx="1084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선별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71628A-4B7A-4415-AFE0-6D56E0198D71}"/>
              </a:ext>
            </a:extLst>
          </p:cNvPr>
          <p:cNvSpPr txBox="1"/>
          <p:nvPr/>
        </p:nvSpPr>
        <p:spPr>
          <a:xfrm>
            <a:off x="9116526" y="4664543"/>
            <a:ext cx="1222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처리</a:t>
            </a:r>
          </a:p>
        </p:txBody>
      </p:sp>
      <p:pic>
        <p:nvPicPr>
          <p:cNvPr id="4" name="그림 3" descr="벡터그래픽이(가) 표시된 사진&#10;&#10;자동 생성된 설명">
            <a:extLst>
              <a:ext uri="{FF2B5EF4-FFF2-40B4-BE49-F238E27FC236}">
                <a16:creationId xmlns:a16="http://schemas.microsoft.com/office/drawing/2014/main" id="{AE00765D-A2E8-46E4-B564-3FA632780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25" y="2793574"/>
            <a:ext cx="1350676" cy="135067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D43432-CE18-49C4-8FA6-C6757E5D9AA3}"/>
              </a:ext>
            </a:extLst>
          </p:cNvPr>
          <p:cNvSpPr txBox="1"/>
          <p:nvPr/>
        </p:nvSpPr>
        <p:spPr>
          <a:xfrm>
            <a:off x="1478356" y="578373"/>
            <a:ext cx="415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프로젝트 배경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5E20A739-F05F-45B1-A791-1941258C7A11}"/>
              </a:ext>
            </a:extLst>
          </p:cNvPr>
          <p:cNvSpPr/>
          <p:nvPr/>
        </p:nvSpPr>
        <p:spPr>
          <a:xfrm>
            <a:off x="0" y="394031"/>
            <a:ext cx="490194" cy="802472"/>
          </a:xfrm>
          <a:prstGeom prst="rect">
            <a:avLst/>
          </a:prstGeom>
          <a:solidFill>
            <a:srgbClr val="0834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8AEA76-58D0-4ECF-B2C4-2C7771AB2EE9}"/>
              </a:ext>
            </a:extLst>
          </p:cNvPr>
          <p:cNvSpPr txBox="1"/>
          <p:nvPr/>
        </p:nvSpPr>
        <p:spPr>
          <a:xfrm>
            <a:off x="509524" y="314333"/>
            <a:ext cx="1159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rgbClr val="083465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01</a:t>
            </a:r>
            <a:endParaRPr lang="ko-KR" altLang="en-US" sz="60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19" name="화살표: U자형 18">
            <a:extLst>
              <a:ext uri="{FF2B5EF4-FFF2-40B4-BE49-F238E27FC236}">
                <a16:creationId xmlns:a16="http://schemas.microsoft.com/office/drawing/2014/main" id="{FF3BC73B-B71F-48A0-9AAC-245E4C8EAF42}"/>
              </a:ext>
            </a:extLst>
          </p:cNvPr>
          <p:cNvSpPr/>
          <p:nvPr/>
        </p:nvSpPr>
        <p:spPr>
          <a:xfrm>
            <a:off x="2187434" y="1836559"/>
            <a:ext cx="3756165" cy="52981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370EEC-98F2-4446-BE99-28A8A10C2D0E}"/>
              </a:ext>
            </a:extLst>
          </p:cNvPr>
          <p:cNvSpPr txBox="1"/>
          <p:nvPr/>
        </p:nvSpPr>
        <p:spPr>
          <a:xfrm>
            <a:off x="3621692" y="1374894"/>
            <a:ext cx="1084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60%</a:t>
            </a:r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화살표: U자형 23">
            <a:extLst>
              <a:ext uri="{FF2B5EF4-FFF2-40B4-BE49-F238E27FC236}">
                <a16:creationId xmlns:a16="http://schemas.microsoft.com/office/drawing/2014/main" id="{C60BFC49-AE05-4940-97BA-2F21A39D1C17}"/>
              </a:ext>
            </a:extLst>
          </p:cNvPr>
          <p:cNvSpPr/>
          <p:nvPr/>
        </p:nvSpPr>
        <p:spPr>
          <a:xfrm>
            <a:off x="6019905" y="1857007"/>
            <a:ext cx="3832472" cy="52981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BD0A3D-880E-4E88-8F61-FC867F882E04}"/>
              </a:ext>
            </a:extLst>
          </p:cNvPr>
          <p:cNvSpPr txBox="1"/>
          <p:nvPr/>
        </p:nvSpPr>
        <p:spPr>
          <a:xfrm>
            <a:off x="7491987" y="1395342"/>
            <a:ext cx="1084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60%</a:t>
            </a:r>
            <a:endParaRPr lang="ko-KR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8565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사용자 지정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83465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392</Words>
  <Application>Microsoft Office PowerPoint</Application>
  <PresentationFormat>와이드스크린</PresentationFormat>
  <Paragraphs>125</Paragraphs>
  <Slides>21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7" baseType="lpstr">
      <vt:lpstr>나눔스퀘어</vt:lpstr>
      <vt:lpstr>나눔스퀘어 ExtraBold</vt:lpstr>
      <vt:lpstr>나눔스퀘어 Bold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Chaerim</dc:creator>
  <cp:lastModifiedBy>Park Chaerim</cp:lastModifiedBy>
  <cp:revision>76</cp:revision>
  <dcterms:created xsi:type="dcterms:W3CDTF">2019-08-26T13:10:56Z</dcterms:created>
  <dcterms:modified xsi:type="dcterms:W3CDTF">2019-08-27T18:21:02Z</dcterms:modified>
</cp:coreProperties>
</file>